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330" r:id="rId5"/>
    <p:sldId id="329" r:id="rId6"/>
    <p:sldId id="258" r:id="rId7"/>
    <p:sldId id="263" r:id="rId8"/>
    <p:sldId id="262" r:id="rId9"/>
    <p:sldId id="264" r:id="rId10"/>
    <p:sldId id="331" r:id="rId11"/>
    <p:sldId id="265" r:id="rId12"/>
    <p:sldId id="266" r:id="rId13"/>
    <p:sldId id="267" r:id="rId14"/>
    <p:sldId id="268" r:id="rId15"/>
    <p:sldId id="320" r:id="rId16"/>
    <p:sldId id="332" r:id="rId17"/>
    <p:sldId id="321" r:id="rId18"/>
    <p:sldId id="322" r:id="rId19"/>
    <p:sldId id="324" r:id="rId20"/>
    <p:sldId id="313" r:id="rId21"/>
    <p:sldId id="300" r:id="rId22"/>
    <p:sldId id="301" r:id="rId23"/>
    <p:sldId id="302" r:id="rId24"/>
    <p:sldId id="317" r:id="rId25"/>
    <p:sldId id="309" r:id="rId26"/>
    <p:sldId id="333" r:id="rId27"/>
    <p:sldId id="325" r:id="rId28"/>
    <p:sldId id="327" r:id="rId29"/>
    <p:sldId id="310" r:id="rId30"/>
    <p:sldId id="334" r:id="rId31"/>
    <p:sldId id="326" r:id="rId32"/>
    <p:sldId id="32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3"/>
    <a:srgbClr val="FFF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Hanusse\Pictures\Documents\Recherche\EULER\messages-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Hanusse\Pictures\Documents\Recherche\EULER\messages-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Hanusse\Pictures\Documents\Recherche\EULER\messages-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Caida 17K-D10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Feuil1!$B$2:$B$7</c:f>
              <c:numCache>
                <c:formatCode>#,##0</c:formatCode>
                <c:ptCount val="6"/>
                <c:pt idx="0" formatCode="General">
                  <c:v>1156000000</c:v>
                </c:pt>
                <c:pt idx="1">
                  <c:v>101326630</c:v>
                </c:pt>
                <c:pt idx="2">
                  <c:v>63824528</c:v>
                </c:pt>
                <c:pt idx="3">
                  <c:v>14588958</c:v>
                </c:pt>
                <c:pt idx="4">
                  <c:v>19849982</c:v>
                </c:pt>
                <c:pt idx="5">
                  <c:v>553792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UDG 2K-D25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Feuil1!$C$2:$C$7</c:f>
              <c:numCache>
                <c:formatCode>#,##0</c:formatCode>
                <c:ptCount val="6"/>
                <c:pt idx="0">
                  <c:v>240000000</c:v>
                </c:pt>
                <c:pt idx="1">
                  <c:v>24386000</c:v>
                </c:pt>
                <c:pt idx="2">
                  <c:v>16404000</c:v>
                </c:pt>
                <c:pt idx="3">
                  <c:v>20000000</c:v>
                </c:pt>
                <c:pt idx="4">
                  <c:v>5752000</c:v>
                </c:pt>
                <c:pt idx="5">
                  <c:v>21908000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GNP 2K-D40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Feuil1!$A$2:$A$7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Feuil1!$D$2:$D$7</c:f>
              <c:numCache>
                <c:formatCode>#,##0</c:formatCode>
                <c:ptCount val="6"/>
                <c:pt idx="0">
                  <c:v>240000000</c:v>
                </c:pt>
                <c:pt idx="1">
                  <c:v>12096000</c:v>
                </c:pt>
                <c:pt idx="2">
                  <c:v>7842000</c:v>
                </c:pt>
                <c:pt idx="3">
                  <c:v>5152000</c:v>
                </c:pt>
                <c:pt idx="4">
                  <c:v>3174000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30912"/>
        <c:axId val="91432448"/>
      </c:barChart>
      <c:catAx>
        <c:axId val="91430912"/>
        <c:scaling>
          <c:orientation val="minMax"/>
        </c:scaling>
        <c:delete val="0"/>
        <c:axPos val="b"/>
        <c:majorTickMark val="out"/>
        <c:minorTickMark val="none"/>
        <c:tickLblPos val="nextTo"/>
        <c:crossAx val="91432448"/>
        <c:crosses val="autoZero"/>
        <c:auto val="1"/>
        <c:lblAlgn val="ctr"/>
        <c:lblOffset val="100"/>
        <c:noMultiLvlLbl val="0"/>
      </c:catAx>
      <c:valAx>
        <c:axId val="91432448"/>
        <c:scaling>
          <c:logBase val="10"/>
          <c:orientation val="minMax"/>
          <c:min val="1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30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Feuil2!$B$1</c:f>
              <c:strCache>
                <c:ptCount val="1"/>
                <c:pt idx="0">
                  <c:v>Caida 17K-D10</c:v>
                </c:pt>
              </c:strCache>
            </c:strRef>
          </c:tx>
          <c:invertIfNegative val="0"/>
          <c:cat>
            <c:strRef>
              <c:f>Feuil2!$A$2:$A$7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Feuil2!$B$2:$B$7</c:f>
              <c:numCache>
                <c:formatCode>0.00</c:formatCode>
                <c:ptCount val="6"/>
                <c:pt idx="0">
                  <c:v>1</c:v>
                </c:pt>
                <c:pt idx="1">
                  <c:v>1.75</c:v>
                </c:pt>
                <c:pt idx="2">
                  <c:v>1.76</c:v>
                </c:pt>
                <c:pt idx="3">
                  <c:v>1.54</c:v>
                </c:pt>
                <c:pt idx="4">
                  <c:v>1.52</c:v>
                </c:pt>
                <c:pt idx="5">
                  <c:v>1.78</c:v>
                </c:pt>
              </c:numCache>
            </c:numRef>
          </c:val>
        </c:ser>
        <c:ser>
          <c:idx val="1"/>
          <c:order val="1"/>
          <c:tx>
            <c:strRef>
              <c:f>Feuil2!$C$1</c:f>
              <c:strCache>
                <c:ptCount val="1"/>
                <c:pt idx="0">
                  <c:v>UDG 2K-D25</c:v>
                </c:pt>
              </c:strCache>
            </c:strRef>
          </c:tx>
          <c:invertIfNegative val="0"/>
          <c:cat>
            <c:strRef>
              <c:f>Feuil2!$A$2:$A$7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Feuil2!$C$2:$C$7</c:f>
              <c:numCache>
                <c:formatCode>0.00</c:formatCode>
                <c:ptCount val="6"/>
                <c:pt idx="0">
                  <c:v>1</c:v>
                </c:pt>
                <c:pt idx="1">
                  <c:v>1.22</c:v>
                </c:pt>
                <c:pt idx="2">
                  <c:v>1.21</c:v>
                </c:pt>
                <c:pt idx="3">
                  <c:v>1.59</c:v>
                </c:pt>
                <c:pt idx="4">
                  <c:v>1.23</c:v>
                </c:pt>
                <c:pt idx="5">
                  <c:v>1.48</c:v>
                </c:pt>
              </c:numCache>
            </c:numRef>
          </c:val>
        </c:ser>
        <c:ser>
          <c:idx val="2"/>
          <c:order val="2"/>
          <c:tx>
            <c:strRef>
              <c:f>Feuil2!$D$1</c:f>
              <c:strCache>
                <c:ptCount val="1"/>
                <c:pt idx="0">
                  <c:v>GNP 2K-D40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Feuil2!$A$2:$A$7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Feuil2!$D$2:$D$7</c:f>
              <c:numCache>
                <c:formatCode>0.00</c:formatCode>
                <c:ptCount val="6"/>
                <c:pt idx="0">
                  <c:v>1</c:v>
                </c:pt>
                <c:pt idx="1">
                  <c:v>1.18</c:v>
                </c:pt>
                <c:pt idx="2">
                  <c:v>1.1399999999999999</c:v>
                </c:pt>
                <c:pt idx="3">
                  <c:v>2.0299999999999998</c:v>
                </c:pt>
                <c:pt idx="4">
                  <c:v>1.17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92736"/>
        <c:axId val="91494272"/>
      </c:barChart>
      <c:catAx>
        <c:axId val="9149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91494272"/>
        <c:crosses val="autoZero"/>
        <c:auto val="1"/>
        <c:lblAlgn val="ctr"/>
        <c:lblOffset val="100"/>
        <c:noMultiLvlLbl val="0"/>
      </c:catAx>
      <c:valAx>
        <c:axId val="914942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1492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</c:f>
              <c:strCache>
                <c:ptCount val="1"/>
                <c:pt idx="0">
                  <c:v>Caida 17K-D10</c:v>
                </c:pt>
              </c:strCache>
            </c:strRef>
          </c:tx>
          <c:invertIfNegative val="0"/>
          <c:cat>
            <c:strRef>
              <c:f>Feuil3!$A$2:$A$7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Feuil3!$B$2:$B$7</c:f>
              <c:numCache>
                <c:formatCode>0.00</c:formatCode>
                <c:ptCount val="6"/>
                <c:pt idx="0">
                  <c:v>17000</c:v>
                </c:pt>
                <c:pt idx="1">
                  <c:v>564</c:v>
                </c:pt>
                <c:pt idx="2">
                  <c:v>564</c:v>
                </c:pt>
                <c:pt idx="3">
                  <c:v>136</c:v>
                </c:pt>
                <c:pt idx="4">
                  <c:v>279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Feuil3!$C$1</c:f>
              <c:strCache>
                <c:ptCount val="1"/>
                <c:pt idx="0">
                  <c:v>UDG 2K-D25</c:v>
                </c:pt>
              </c:strCache>
            </c:strRef>
          </c:tx>
          <c:invertIfNegative val="0"/>
          <c:cat>
            <c:strRef>
              <c:f>Feuil3!$A$2:$A$7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Feuil3!$C$2:$C$7</c:f>
              <c:numCache>
                <c:formatCode>0.00</c:formatCode>
                <c:ptCount val="6"/>
                <c:pt idx="0">
                  <c:v>2000</c:v>
                </c:pt>
                <c:pt idx="1">
                  <c:v>229</c:v>
                </c:pt>
                <c:pt idx="2">
                  <c:v>229</c:v>
                </c:pt>
                <c:pt idx="3">
                  <c:v>327</c:v>
                </c:pt>
                <c:pt idx="4">
                  <c:v>111</c:v>
                </c:pt>
                <c:pt idx="5">
                  <c:v>402</c:v>
                </c:pt>
              </c:numCache>
            </c:numRef>
          </c:val>
        </c:ser>
        <c:ser>
          <c:idx val="2"/>
          <c:order val="2"/>
          <c:tx>
            <c:strRef>
              <c:f>Feuil3!$D$1</c:f>
              <c:strCache>
                <c:ptCount val="1"/>
                <c:pt idx="0">
                  <c:v>GNP 2K-D40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Feuil3!$A$2:$A$7</c:f>
              <c:strCache>
                <c:ptCount val="6"/>
                <c:pt idx="0">
                  <c:v>Path-Vector</c:v>
                </c:pt>
                <c:pt idx="1">
                  <c:v>AGMANT 5</c:v>
                </c:pt>
                <c:pt idx="2">
                  <c:v>AGMANT 7</c:v>
                </c:pt>
                <c:pt idx="3">
                  <c:v>HDBLR</c:v>
                </c:pt>
                <c:pt idx="4">
                  <c:v>LO</c:v>
                </c:pt>
                <c:pt idx="5">
                  <c:v>CLUSTER</c:v>
                </c:pt>
              </c:strCache>
            </c:strRef>
          </c:cat>
          <c:val>
            <c:numRef>
              <c:f>Feuil3!$D$2:$D$7</c:f>
              <c:numCache>
                <c:formatCode>0.00</c:formatCode>
                <c:ptCount val="6"/>
                <c:pt idx="0">
                  <c:v>2000</c:v>
                </c:pt>
                <c:pt idx="1">
                  <c:v>235</c:v>
                </c:pt>
                <c:pt idx="2">
                  <c:v>235</c:v>
                </c:pt>
                <c:pt idx="3">
                  <c:v>190</c:v>
                </c:pt>
                <c:pt idx="4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29600"/>
        <c:axId val="91531136"/>
      </c:barChart>
      <c:catAx>
        <c:axId val="9152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91531136"/>
        <c:crosses val="autoZero"/>
        <c:auto val="1"/>
        <c:lblAlgn val="ctr"/>
        <c:lblOffset val="100"/>
        <c:noMultiLvlLbl val="0"/>
      </c:catAx>
      <c:valAx>
        <c:axId val="91531136"/>
        <c:scaling>
          <c:logBase val="10"/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1529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C5279-AEFE-4DAD-A311-EAC76806A37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B0C06-75EC-45C8-8818-D30CA5BCD5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Toute source vers toute dest.</a:t>
            </a:r>
          </a:p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Utilise des tables de routage pour décider.</a:t>
            </a:r>
          </a:p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Ici c’est du plus court chemin.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4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BC45-9E54-46BB-8122-689890D5D6BE}" type="datetime1">
              <a:rPr lang="fr-FR" smtClean="0"/>
              <a:t>27/03/2015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Lucas Verdonk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98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2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5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9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E6F2-0D85-44F6-B9E9-9B2F1033532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11FBA-788A-4596-9F0C-95721F513B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7918648" cy="1470025"/>
          </a:xfrm>
        </p:spPr>
        <p:txBody>
          <a:bodyPr/>
          <a:lstStyle/>
          <a:p>
            <a:r>
              <a:rPr lang="fr-FR" dirty="0" smtClean="0"/>
              <a:t>Compact </a:t>
            </a:r>
            <a:r>
              <a:rPr lang="fr-FR" dirty="0" err="1" smtClean="0"/>
              <a:t>Routing</a:t>
            </a:r>
            <a:r>
              <a:rPr lang="fr-FR" dirty="0" smtClean="0"/>
              <a:t> Theory and Practice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054968"/>
          </a:xfrm>
        </p:spPr>
        <p:txBody>
          <a:bodyPr>
            <a:normAutofit/>
          </a:bodyPr>
          <a:lstStyle/>
          <a:p>
            <a:r>
              <a:rPr lang="fr-FR" sz="2800" i="1" dirty="0" smtClean="0"/>
              <a:t>Can </a:t>
            </a:r>
            <a:r>
              <a:rPr lang="fr-FR" sz="2800" i="1" dirty="0" err="1" smtClean="0"/>
              <a:t>we</a:t>
            </a:r>
            <a:r>
              <a:rPr lang="fr-FR" sz="2800" i="1" dirty="0" smtClean="0"/>
              <a:t> route </a:t>
            </a:r>
            <a:r>
              <a:rPr lang="fr-FR" sz="2800" i="1" dirty="0" err="1" smtClean="0"/>
              <a:t>within</a:t>
            </a:r>
            <a:r>
              <a:rPr lang="fr-FR" sz="2800" i="1" dirty="0" smtClean="0"/>
              <a:t> Internet </a:t>
            </a:r>
            <a:r>
              <a:rPr lang="fr-FR" sz="2800" i="1" dirty="0" err="1" smtClean="0"/>
              <a:t>with</a:t>
            </a:r>
            <a:r>
              <a:rPr lang="fr-FR" sz="2800" i="1" dirty="0" smtClean="0"/>
              <a:t> tables of 8 entries ?</a:t>
            </a:r>
            <a:endParaRPr lang="en-US" sz="2800" i="1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89882" y="4653136"/>
            <a:ext cx="64008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</a:rPr>
              <a:t>Cyril </a:t>
            </a:r>
            <a:r>
              <a:rPr lang="fr-FR" dirty="0" err="1" smtClean="0">
                <a:solidFill>
                  <a:srgbClr val="0070C0"/>
                </a:solidFill>
              </a:rPr>
              <a:t>Gavoille</a:t>
            </a:r>
            <a:r>
              <a:rPr lang="fr-FR" dirty="0" smtClean="0">
                <a:solidFill>
                  <a:srgbClr val="0070C0"/>
                </a:solidFill>
              </a:rPr>
              <a:t>, Christian </a:t>
            </a:r>
            <a:r>
              <a:rPr lang="fr-FR" dirty="0" err="1" smtClean="0">
                <a:solidFill>
                  <a:srgbClr val="0070C0"/>
                </a:solidFill>
              </a:rPr>
              <a:t>Glacet</a:t>
            </a:r>
            <a:r>
              <a:rPr lang="fr-FR" dirty="0" smtClean="0">
                <a:solidFill>
                  <a:srgbClr val="0070C0"/>
                </a:solidFill>
              </a:rPr>
              <a:t>, </a:t>
            </a:r>
            <a:r>
              <a:rPr lang="fr-FR" b="1" dirty="0" smtClean="0">
                <a:solidFill>
                  <a:srgbClr val="0070C0"/>
                </a:solidFill>
              </a:rPr>
              <a:t>Nicolas </a:t>
            </a:r>
            <a:r>
              <a:rPr lang="fr-FR" b="1" dirty="0" err="1" smtClean="0">
                <a:solidFill>
                  <a:srgbClr val="0070C0"/>
                </a:solidFill>
              </a:rPr>
              <a:t>Hanusse</a:t>
            </a:r>
            <a:r>
              <a:rPr lang="fr-FR" dirty="0" smtClean="0">
                <a:solidFill>
                  <a:srgbClr val="0070C0"/>
                </a:solidFill>
              </a:rPr>
              <a:t>, David </a:t>
            </a:r>
            <a:r>
              <a:rPr lang="fr-FR" dirty="0" err="1" smtClean="0">
                <a:solidFill>
                  <a:srgbClr val="0070C0"/>
                </a:solidFill>
              </a:rPr>
              <a:t>Ilcinkas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Bordeaux U., </a:t>
            </a:r>
            <a:r>
              <a:rPr lang="fr-FR" dirty="0" err="1" smtClean="0">
                <a:solidFill>
                  <a:schemeClr val="tx1"/>
                </a:solidFill>
              </a:rPr>
              <a:t>LaBRI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idx="1"/>
          </p:nvPr>
        </p:nvSpPr>
        <p:spPr>
          <a:xfrm>
            <a:off x="323528" y="1412776"/>
            <a:ext cx="8496944" cy="4853136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Lower</a:t>
            </a:r>
            <a:r>
              <a:rPr lang="fr-FR" sz="2400" dirty="0" smtClean="0"/>
              <a:t> </a:t>
            </a:r>
            <a:r>
              <a:rPr lang="fr-FR" sz="2400" dirty="0" err="1" smtClean="0"/>
              <a:t>bounds</a:t>
            </a:r>
            <a:r>
              <a:rPr lang="fr-FR" sz="2400" dirty="0" smtClean="0"/>
              <a:t> !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= 1 </a:t>
            </a:r>
            <a:r>
              <a:rPr lang="fr-FR" sz="2000" dirty="0" smtClean="0">
                <a:cs typeface="Arial"/>
              </a:rPr>
              <a:t>→ </a:t>
            </a:r>
            <a:r>
              <a:rPr lang="el-GR" sz="2000" dirty="0" smtClean="0">
                <a:solidFill>
                  <a:srgbClr val="00B050"/>
                </a:solidFill>
                <a:cs typeface="Arial"/>
              </a:rPr>
              <a:t>Ω</a:t>
            </a:r>
            <a:r>
              <a:rPr lang="fr-FR" sz="2000" dirty="0" smtClean="0">
                <a:solidFill>
                  <a:srgbClr val="00B050"/>
                </a:solidFill>
                <a:cs typeface="Arial"/>
              </a:rPr>
              <a:t>(n) </a:t>
            </a:r>
            <a:r>
              <a:rPr lang="fr-FR" sz="2000" dirty="0" smtClean="0">
                <a:cs typeface="Arial"/>
              </a:rPr>
              <a:t>entries per </a:t>
            </a:r>
            <a:r>
              <a:rPr lang="fr-FR" sz="2000" dirty="0" err="1" smtClean="0">
                <a:cs typeface="Arial"/>
              </a:rPr>
              <a:t>node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can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be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required</a:t>
            </a:r>
            <a:r>
              <a:rPr lang="fr-FR" sz="2000" dirty="0" smtClean="0">
                <a:cs typeface="Arial"/>
              </a:rPr>
              <a:t> [</a:t>
            </a:r>
            <a:r>
              <a:rPr lang="fr-FR" sz="1600" dirty="0" smtClean="0">
                <a:cs typeface="Arial"/>
              </a:rPr>
              <a:t>G.-</a:t>
            </a:r>
            <a:r>
              <a:rPr lang="fr-FR" sz="1600" dirty="0" err="1" smtClean="0">
                <a:cs typeface="Arial"/>
              </a:rPr>
              <a:t>Perennes</a:t>
            </a:r>
            <a:r>
              <a:rPr lang="fr-FR" sz="1600" dirty="0" smtClean="0">
                <a:cs typeface="Arial"/>
              </a:rPr>
              <a:t> 1996</a:t>
            </a:r>
            <a:r>
              <a:rPr lang="fr-FR" sz="2000" dirty="0">
                <a:cs typeface="Arial"/>
              </a:rPr>
              <a:t>]</a:t>
            </a:r>
            <a:endParaRPr lang="fr-FR" sz="2000" dirty="0" smtClean="0">
              <a:cs typeface="Arial"/>
            </a:endParaRPr>
          </a:p>
          <a:p>
            <a:pPr lvl="1"/>
            <a:r>
              <a:rPr lang="fr-FR" sz="2000" dirty="0">
                <a:solidFill>
                  <a:srgbClr val="FF0000"/>
                </a:solidFill>
                <a:cs typeface="Arial"/>
              </a:rPr>
              <a:t>Stretch &lt; 5 </a:t>
            </a:r>
            <a:r>
              <a:rPr lang="fr-FR" sz="2000" dirty="0">
                <a:cs typeface="Arial"/>
              </a:rPr>
              <a:t>→ </a:t>
            </a:r>
            <a:r>
              <a:rPr lang="el-GR" sz="2000" dirty="0">
                <a:solidFill>
                  <a:srgbClr val="00B050"/>
                </a:solidFill>
                <a:cs typeface="Arial"/>
              </a:rPr>
              <a:t>Ω</a:t>
            </a:r>
            <a:r>
              <a:rPr lang="fr-FR" sz="2000" dirty="0">
                <a:solidFill>
                  <a:srgbClr val="00B050"/>
                </a:solidFill>
                <a:cs typeface="Arial"/>
              </a:rPr>
              <a:t>(n</a:t>
            </a:r>
            <a:r>
              <a:rPr lang="fr-FR" sz="2000" baseline="30000" dirty="0">
                <a:solidFill>
                  <a:srgbClr val="00B050"/>
                </a:solidFill>
                <a:cs typeface="Arial"/>
              </a:rPr>
              <a:t>1/2</a:t>
            </a:r>
            <a:r>
              <a:rPr lang="fr-FR" sz="2000" dirty="0">
                <a:solidFill>
                  <a:srgbClr val="00B050"/>
                </a:solidFill>
                <a:cs typeface="Arial"/>
              </a:rPr>
              <a:t>) </a:t>
            </a:r>
            <a:r>
              <a:rPr lang="fr-FR" sz="2000" dirty="0">
                <a:cs typeface="Arial"/>
              </a:rPr>
              <a:t>entries per </a:t>
            </a:r>
            <a:r>
              <a:rPr lang="fr-FR" sz="2000" dirty="0" err="1">
                <a:cs typeface="Arial"/>
              </a:rPr>
              <a:t>node</a:t>
            </a:r>
            <a:r>
              <a:rPr lang="fr-FR" sz="2000" dirty="0">
                <a:cs typeface="Arial"/>
              </a:rPr>
              <a:t> </a:t>
            </a:r>
            <a:r>
              <a:rPr lang="fr-FR" sz="2000" dirty="0" err="1">
                <a:cs typeface="Arial"/>
              </a:rPr>
              <a:t>can</a:t>
            </a:r>
            <a:r>
              <a:rPr lang="fr-FR" sz="2000" dirty="0">
                <a:cs typeface="Arial"/>
              </a:rPr>
              <a:t> </a:t>
            </a:r>
            <a:r>
              <a:rPr lang="fr-FR" sz="2000" dirty="0" err="1">
                <a:cs typeface="Arial"/>
              </a:rPr>
              <a:t>be</a:t>
            </a:r>
            <a:r>
              <a:rPr lang="fr-FR" sz="2000" dirty="0">
                <a:cs typeface="Arial"/>
              </a:rPr>
              <a:t> </a:t>
            </a:r>
            <a:r>
              <a:rPr lang="fr-FR" sz="2000" dirty="0" err="1">
                <a:cs typeface="Arial"/>
              </a:rPr>
              <a:t>required</a:t>
            </a:r>
            <a:r>
              <a:rPr lang="fr-FR" sz="2000" dirty="0">
                <a:cs typeface="Arial"/>
              </a:rPr>
              <a:t> </a:t>
            </a:r>
            <a:r>
              <a:rPr lang="fr-FR" sz="1600" dirty="0">
                <a:cs typeface="Arial"/>
              </a:rPr>
              <a:t>[</a:t>
            </a:r>
            <a:r>
              <a:rPr lang="fr-FR" sz="1600" dirty="0" smtClean="0">
                <a:cs typeface="Arial"/>
              </a:rPr>
              <a:t>Abraham-</a:t>
            </a:r>
            <a:r>
              <a:rPr lang="fr-FR" sz="1600" dirty="0" err="1" smtClean="0">
                <a:cs typeface="Arial"/>
              </a:rPr>
              <a:t>Gavoille</a:t>
            </a:r>
            <a:r>
              <a:rPr lang="fr-FR" sz="1600" dirty="0" smtClean="0">
                <a:cs typeface="Arial"/>
              </a:rPr>
              <a:t>-</a:t>
            </a:r>
            <a:r>
              <a:rPr lang="fr-FR" sz="1600" dirty="0" err="1" smtClean="0">
                <a:cs typeface="Arial"/>
              </a:rPr>
              <a:t>Malkhi</a:t>
            </a:r>
            <a:r>
              <a:rPr lang="fr-FR" sz="1600" dirty="0" smtClean="0">
                <a:cs typeface="Arial"/>
              </a:rPr>
              <a:t> </a:t>
            </a:r>
            <a:r>
              <a:rPr lang="fr-FR" sz="1600" dirty="0">
                <a:cs typeface="Arial"/>
              </a:rPr>
              <a:t>2006</a:t>
            </a:r>
            <a:r>
              <a:rPr lang="fr-FR" sz="2000" dirty="0" smtClean="0">
                <a:cs typeface="Arial"/>
              </a:rPr>
              <a:t>]</a:t>
            </a:r>
          </a:p>
          <a:p>
            <a:r>
              <a:rPr lang="fr-FR" sz="2400" dirty="0" err="1" smtClean="0">
                <a:cs typeface="Arial"/>
              </a:rPr>
              <a:t>Upper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bounds</a:t>
            </a:r>
            <a:r>
              <a:rPr lang="fr-FR" sz="2400" dirty="0" smtClean="0"/>
              <a:t> !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1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0070C0"/>
                </a:solidFill>
              </a:rPr>
              <a:t>O(n</a:t>
            </a:r>
            <a:r>
              <a:rPr lang="fr-FR" sz="2000" baseline="30000" dirty="0" smtClean="0">
                <a:solidFill>
                  <a:srgbClr val="0070C0"/>
                </a:solidFill>
              </a:rPr>
              <a:t>2</a:t>
            </a:r>
            <a:r>
              <a:rPr lang="fr-FR" sz="2000" dirty="0" smtClean="0">
                <a:solidFill>
                  <a:srgbClr val="0070C0"/>
                </a:solidFill>
              </a:rPr>
              <a:t> log n) </a:t>
            </a:r>
            <a:r>
              <a:rPr lang="fr-FR" sz="2000" dirty="0" smtClean="0"/>
              <a:t>messages </a:t>
            </a:r>
            <a:r>
              <a:rPr lang="fr-FR" sz="2000" i="1" dirty="0" smtClean="0"/>
              <a:t>but</a:t>
            </a:r>
            <a:r>
              <a:rPr lang="fr-FR" sz="2000" dirty="0" smtClean="0"/>
              <a:t> time </a:t>
            </a:r>
            <a:r>
              <a:rPr lang="el-GR" sz="2000" dirty="0" smtClean="0">
                <a:latin typeface="Arial"/>
                <a:cs typeface="Arial"/>
              </a:rPr>
              <a:t>Θ</a:t>
            </a:r>
            <a:r>
              <a:rPr lang="fr-FR" sz="2000" dirty="0" smtClean="0"/>
              <a:t>(D log n) [</a:t>
            </a:r>
            <a:r>
              <a:rPr lang="fr-FR" sz="1600" dirty="0" err="1" smtClean="0"/>
              <a:t>Afek</a:t>
            </a:r>
            <a:r>
              <a:rPr lang="fr-FR" sz="1600" dirty="0" smtClean="0"/>
              <a:t>, </a:t>
            </a:r>
            <a:r>
              <a:rPr lang="fr-FR" sz="1600" dirty="0" err="1" smtClean="0"/>
              <a:t>Ricklin</a:t>
            </a:r>
            <a:r>
              <a:rPr lang="fr-FR" sz="1600" dirty="0" smtClean="0"/>
              <a:t> 1993</a:t>
            </a:r>
            <a:r>
              <a:rPr lang="fr-FR" sz="2000" dirty="0" smtClean="0"/>
              <a:t>]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12k+3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00B050"/>
                </a:solidFill>
              </a:rPr>
              <a:t>O(k</a:t>
            </a:r>
            <a:r>
              <a:rPr lang="fr-FR" sz="2000" baseline="30000" dirty="0" smtClean="0">
                <a:solidFill>
                  <a:srgbClr val="00B050"/>
                </a:solidFill>
              </a:rPr>
              <a:t>3</a:t>
            </a:r>
            <a:r>
              <a:rPr lang="fr-FR" sz="2000" dirty="0" smtClean="0">
                <a:solidFill>
                  <a:srgbClr val="00B050"/>
                </a:solidFill>
              </a:rPr>
              <a:t>n</a:t>
            </a:r>
            <a:r>
              <a:rPr lang="fr-FR" sz="2000" baseline="30000" dirty="0" smtClean="0">
                <a:solidFill>
                  <a:srgbClr val="00B050"/>
                </a:solidFill>
              </a:rPr>
              <a:t>1/k</a:t>
            </a:r>
            <a:r>
              <a:rPr lang="fr-FR" sz="2000" dirty="0" smtClean="0">
                <a:solidFill>
                  <a:srgbClr val="00B050"/>
                </a:solidFill>
              </a:rPr>
              <a:t>) </a:t>
            </a:r>
            <a:r>
              <a:rPr lang="fr-FR" sz="2000" dirty="0"/>
              <a:t>entries </a:t>
            </a:r>
            <a:r>
              <a:rPr lang="fr-FR" sz="2000" i="1" dirty="0"/>
              <a:t>on </a:t>
            </a:r>
            <a:r>
              <a:rPr lang="fr-FR" sz="2000" i="1" dirty="0" err="1"/>
              <a:t>average</a:t>
            </a:r>
            <a:r>
              <a:rPr lang="fr-FR" sz="2000" i="1" dirty="0"/>
              <a:t> </a:t>
            </a:r>
            <a:r>
              <a:rPr lang="fr-FR" sz="2000" i="1" dirty="0" smtClean="0"/>
              <a:t> for </a:t>
            </a:r>
            <a:r>
              <a:rPr lang="fr-FR" sz="2000" i="1" dirty="0" err="1" smtClean="0"/>
              <a:t>unweighted</a:t>
            </a:r>
            <a:r>
              <a:rPr lang="fr-FR" sz="2000" i="1" dirty="0" smtClean="0"/>
              <a:t> graphs </a:t>
            </a:r>
            <a:r>
              <a:rPr lang="fr-FR" sz="2000" dirty="0" smtClean="0"/>
              <a:t>[</a:t>
            </a:r>
            <a:r>
              <a:rPr lang="fr-FR" sz="1600" dirty="0" err="1" smtClean="0"/>
              <a:t>Peleg</a:t>
            </a:r>
            <a:r>
              <a:rPr lang="fr-FR" sz="1600" dirty="0" smtClean="0"/>
              <a:t> – </a:t>
            </a:r>
            <a:r>
              <a:rPr lang="fr-FR" sz="1600" dirty="0" err="1" smtClean="0"/>
              <a:t>Upfal</a:t>
            </a:r>
            <a:r>
              <a:rPr lang="fr-FR" sz="1600" dirty="0" smtClean="0"/>
              <a:t> 1989</a:t>
            </a:r>
            <a:r>
              <a:rPr lang="fr-FR" sz="2000" dirty="0" smtClean="0"/>
              <a:t>]</a:t>
            </a:r>
            <a:endParaRPr lang="fr-FR" sz="2000" dirty="0" smtClean="0">
              <a:solidFill>
                <a:srgbClr val="00B050"/>
              </a:solidFill>
            </a:endParaRP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2</a:t>
            </a:r>
            <a:r>
              <a:rPr lang="fr-FR" sz="2000" baseline="30000" dirty="0" smtClean="0">
                <a:solidFill>
                  <a:srgbClr val="FF0000"/>
                </a:solidFill>
              </a:rPr>
              <a:t>k</a:t>
            </a:r>
            <a:r>
              <a:rPr lang="fr-FR" sz="2000" dirty="0" smtClean="0">
                <a:solidFill>
                  <a:srgbClr val="FF0000"/>
                </a:solidFill>
              </a:rPr>
              <a:t>-1</a:t>
            </a:r>
            <a:r>
              <a:rPr lang="fr-FR" sz="2000" dirty="0" smtClean="0"/>
              <a:t> and </a:t>
            </a:r>
            <a:r>
              <a:rPr lang="fr-FR" sz="2000" dirty="0" smtClean="0">
                <a:solidFill>
                  <a:srgbClr val="00B050"/>
                </a:solidFill>
              </a:rPr>
              <a:t>O(kn</a:t>
            </a:r>
            <a:r>
              <a:rPr lang="fr-FR" sz="2000" baseline="30000" dirty="0" smtClean="0">
                <a:solidFill>
                  <a:srgbClr val="00B050"/>
                </a:solidFill>
              </a:rPr>
              <a:t>1/k</a:t>
            </a:r>
            <a:r>
              <a:rPr lang="fr-FR" sz="2000" dirty="0" smtClean="0">
                <a:solidFill>
                  <a:srgbClr val="00B050"/>
                </a:solidFill>
              </a:rPr>
              <a:t>) </a:t>
            </a:r>
            <a:r>
              <a:rPr lang="fr-FR" sz="2000" dirty="0" smtClean="0"/>
              <a:t>entries </a:t>
            </a:r>
            <a:r>
              <a:rPr lang="fr-FR" sz="2000" i="1" dirty="0" smtClean="0"/>
              <a:t>on </a:t>
            </a:r>
            <a:r>
              <a:rPr lang="fr-FR" sz="2000" i="1" dirty="0" err="1" smtClean="0"/>
              <a:t>average</a:t>
            </a:r>
            <a:r>
              <a:rPr lang="fr-FR" sz="2000" i="1" dirty="0" smtClean="0"/>
              <a:t> </a:t>
            </a:r>
            <a:r>
              <a:rPr lang="fr-FR" sz="2000" dirty="0" smtClean="0"/>
              <a:t>[</a:t>
            </a:r>
            <a:r>
              <a:rPr lang="fr-FR" sz="1600" dirty="0" err="1" smtClean="0"/>
              <a:t>Awerbuch</a:t>
            </a:r>
            <a:r>
              <a:rPr lang="fr-FR" sz="1600" dirty="0" smtClean="0"/>
              <a:t> et al. 1990</a:t>
            </a:r>
            <a:r>
              <a:rPr lang="fr-FR" sz="2000" dirty="0" smtClean="0"/>
              <a:t>]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k</a:t>
            </a:r>
            <a:r>
              <a:rPr lang="fr-FR" sz="2000" baseline="30000" dirty="0" smtClean="0">
                <a:solidFill>
                  <a:srgbClr val="FF0000"/>
                </a:solidFill>
              </a:rPr>
              <a:t>2 </a:t>
            </a:r>
            <a:r>
              <a:rPr lang="fr-FR" sz="2000" dirty="0" smtClean="0"/>
              <a:t>and </a:t>
            </a:r>
            <a:r>
              <a:rPr lang="fr-FR" sz="2000" dirty="0" smtClean="0">
                <a:solidFill>
                  <a:srgbClr val="00B050"/>
                </a:solidFill>
              </a:rPr>
              <a:t>O(n</a:t>
            </a:r>
            <a:r>
              <a:rPr lang="fr-FR" sz="2000" baseline="30000" dirty="0" smtClean="0">
                <a:solidFill>
                  <a:srgbClr val="00B050"/>
                </a:solidFill>
              </a:rPr>
              <a:t>2/k</a:t>
            </a:r>
            <a:r>
              <a:rPr lang="fr-FR" sz="2000" dirty="0" smtClean="0">
                <a:solidFill>
                  <a:srgbClr val="00B050"/>
                </a:solidFill>
              </a:rPr>
              <a:t>)</a:t>
            </a:r>
            <a:r>
              <a:rPr lang="fr-FR" sz="2000" dirty="0" smtClean="0"/>
              <a:t> entries per </a:t>
            </a:r>
            <a:r>
              <a:rPr lang="fr-FR" sz="2000" dirty="0" err="1" smtClean="0"/>
              <a:t>node</a:t>
            </a:r>
            <a:r>
              <a:rPr lang="fr-FR" sz="2000" dirty="0" smtClean="0"/>
              <a:t>  [</a:t>
            </a:r>
            <a:r>
              <a:rPr lang="fr-FR" sz="1600" dirty="0" smtClean="0"/>
              <a:t>Arias et al. 2006</a:t>
            </a:r>
            <a:r>
              <a:rPr lang="fr-FR" sz="2000" dirty="0" smtClean="0"/>
              <a:t>]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</a:t>
            </a:r>
            <a:r>
              <a:rPr lang="fr-FR" sz="2000" dirty="0">
                <a:solidFill>
                  <a:srgbClr val="FF0000"/>
                </a:solidFill>
              </a:rPr>
              <a:t>3</a:t>
            </a:r>
            <a:r>
              <a:rPr lang="fr-FR" sz="2000" dirty="0" smtClean="0"/>
              <a:t> </a:t>
            </a:r>
            <a:r>
              <a:rPr lang="fr-FR" sz="2000" dirty="0"/>
              <a:t>and </a:t>
            </a:r>
            <a:r>
              <a:rPr lang="fr-FR" sz="2000" dirty="0" smtClean="0">
                <a:solidFill>
                  <a:srgbClr val="00B050"/>
                </a:solidFill>
              </a:rPr>
              <a:t>O(n</a:t>
            </a:r>
            <a:r>
              <a:rPr lang="fr-FR" sz="2000" baseline="30000" dirty="0" smtClean="0">
                <a:solidFill>
                  <a:srgbClr val="00B050"/>
                </a:solidFill>
              </a:rPr>
              <a:t>1/2</a:t>
            </a:r>
            <a:r>
              <a:rPr lang="fr-FR" sz="2000" dirty="0" smtClean="0">
                <a:solidFill>
                  <a:srgbClr val="00B050"/>
                </a:solidFill>
              </a:rPr>
              <a:t>)</a:t>
            </a:r>
            <a:r>
              <a:rPr lang="fr-FR" sz="2000" dirty="0" smtClean="0"/>
              <a:t> entries per </a:t>
            </a:r>
            <a:r>
              <a:rPr lang="fr-FR" sz="2000" dirty="0" err="1" smtClean="0"/>
              <a:t>node</a:t>
            </a:r>
            <a:r>
              <a:rPr lang="fr-FR" sz="2000" dirty="0" smtClean="0"/>
              <a:t> [</a:t>
            </a:r>
            <a:r>
              <a:rPr lang="fr-FR" sz="1600" dirty="0" smtClean="0"/>
              <a:t>Abraham, </a:t>
            </a:r>
            <a:r>
              <a:rPr lang="fr-FR" sz="1600" dirty="0" err="1" smtClean="0"/>
              <a:t>Gavoille</a:t>
            </a:r>
            <a:r>
              <a:rPr lang="fr-FR" sz="1600" dirty="0" smtClean="0"/>
              <a:t>, </a:t>
            </a:r>
            <a:r>
              <a:rPr lang="fr-FR" sz="1600" dirty="0" err="1" smtClean="0"/>
              <a:t>Malkhi</a:t>
            </a:r>
            <a:r>
              <a:rPr lang="fr-FR" sz="1600" dirty="0" smtClean="0"/>
              <a:t>, … 2008</a:t>
            </a:r>
            <a:r>
              <a:rPr lang="fr-FR" sz="2000" dirty="0" smtClean="0"/>
              <a:t>]</a:t>
            </a:r>
          </a:p>
          <a:p>
            <a:r>
              <a:rPr lang="fr-FR" sz="2400" dirty="0" smtClean="0">
                <a:cs typeface="Arial"/>
              </a:rPr>
              <a:t>Distance/</a:t>
            </a:r>
            <a:r>
              <a:rPr lang="fr-FR" sz="2400" dirty="0" err="1" smtClean="0">
                <a:cs typeface="Arial"/>
              </a:rPr>
              <a:t>path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>
                <a:cs typeface="Arial"/>
              </a:rPr>
              <a:t>vector</a:t>
            </a:r>
            <a:r>
              <a:rPr lang="fr-FR" sz="2400" dirty="0">
                <a:cs typeface="Arial"/>
              </a:rPr>
              <a:t> has </a:t>
            </a:r>
            <a:r>
              <a:rPr lang="fr-FR" sz="2400" dirty="0" err="1" smtClean="0">
                <a:cs typeface="Arial"/>
              </a:rPr>
              <a:t>conv</a:t>
            </a:r>
            <a:r>
              <a:rPr lang="fr-FR" sz="2400" dirty="0" smtClean="0">
                <a:cs typeface="Arial"/>
              </a:rPr>
              <a:t>. </a:t>
            </a:r>
            <a:r>
              <a:rPr lang="fr-FR" sz="2400" dirty="0">
                <a:cs typeface="Arial"/>
              </a:rPr>
              <a:t>time D </a:t>
            </a:r>
            <a:r>
              <a:rPr lang="fr-FR" sz="2400" dirty="0" smtClean="0">
                <a:cs typeface="Arial"/>
              </a:rPr>
              <a:t>and </a:t>
            </a:r>
            <a:r>
              <a:rPr lang="el-GR" sz="2400" dirty="0" smtClean="0">
                <a:solidFill>
                  <a:srgbClr val="0070C0"/>
                </a:solidFill>
                <a:cs typeface="Arial"/>
              </a:rPr>
              <a:t>Ω</a:t>
            </a:r>
            <a:r>
              <a:rPr lang="fr-FR" sz="2400" dirty="0" smtClean="0">
                <a:solidFill>
                  <a:srgbClr val="0070C0"/>
                </a:solidFill>
                <a:cs typeface="Arial"/>
              </a:rPr>
              <a:t>(mn) messages</a:t>
            </a:r>
            <a:endParaRPr lang="fr-FR" sz="2400" dirty="0">
              <a:cs typeface="Arial"/>
            </a:endParaRPr>
          </a:p>
          <a:p>
            <a:r>
              <a:rPr lang="fr-FR" sz="2400" dirty="0" smtClean="0">
                <a:cs typeface="Arial"/>
              </a:rPr>
              <a:t>Compact </a:t>
            </a:r>
            <a:r>
              <a:rPr lang="fr-FR" sz="2400" dirty="0" err="1">
                <a:cs typeface="Arial"/>
              </a:rPr>
              <a:t>routing</a:t>
            </a:r>
            <a:r>
              <a:rPr lang="fr-FR" sz="2400" dirty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schemes</a:t>
            </a:r>
            <a:r>
              <a:rPr lang="fr-FR" sz="2400" dirty="0" smtClean="0">
                <a:cs typeface="Arial"/>
              </a:rPr>
              <a:t>: </a:t>
            </a:r>
            <a:r>
              <a:rPr lang="fr-FR" sz="2400" dirty="0" err="1" smtClean="0">
                <a:solidFill>
                  <a:srgbClr val="FF0000"/>
                </a:solidFill>
                <a:cs typeface="Arial"/>
              </a:rPr>
              <a:t>centralized</a:t>
            </a:r>
            <a:r>
              <a:rPr lang="fr-FR" sz="2400" dirty="0" smtClean="0">
                <a:cs typeface="Arial"/>
              </a:rPr>
              <a:t> or </a:t>
            </a:r>
            <a:r>
              <a:rPr lang="fr-FR" sz="2400" dirty="0" err="1" smtClean="0">
                <a:solidFill>
                  <a:srgbClr val="FF0000"/>
                </a:solidFill>
                <a:cs typeface="Arial"/>
              </a:rPr>
              <a:t>synchronous</a:t>
            </a:r>
            <a:r>
              <a:rPr lang="fr-FR" sz="2400" dirty="0" smtClean="0">
                <a:cs typeface="Arial"/>
              </a:rPr>
              <a:t> !!</a:t>
            </a:r>
            <a:endParaRPr lang="fr-F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1560" y="5085184"/>
            <a:ext cx="7560840" cy="432048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7092280" y="474506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AGMaNT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62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Our goal: </a:t>
            </a:r>
            <a:br>
              <a:rPr lang="fr-FR" dirty="0" smtClean="0"/>
            </a:br>
            <a:r>
              <a:rPr lang="fr-FR" dirty="0" smtClean="0"/>
              <a:t>How to </a:t>
            </a:r>
            <a:r>
              <a:rPr lang="fr-FR" dirty="0" err="1" smtClean="0"/>
              <a:t>build</a:t>
            </a:r>
            <a:r>
              <a:rPr lang="fr-FR" dirty="0" smtClean="0"/>
              <a:t> tables </a:t>
            </a:r>
            <a:r>
              <a:rPr lang="fr-FR" dirty="0" err="1" smtClean="0"/>
              <a:t>from</a:t>
            </a:r>
            <a:r>
              <a:rPr lang="fr-FR" dirty="0" smtClean="0"/>
              <a:t> scratch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err="1" smtClean="0"/>
              <a:t>Universal</a:t>
            </a:r>
            <a:r>
              <a:rPr lang="fr-FR" b="1" dirty="0" smtClean="0"/>
              <a:t>:</a:t>
            </a:r>
          </a:p>
          <a:p>
            <a:pPr marL="0" indent="0">
              <a:buNone/>
            </a:pPr>
            <a:r>
              <a:rPr lang="fr-FR" dirty="0" smtClean="0">
                <a:cs typeface="Arial"/>
              </a:rPr>
              <a:t>→ </a:t>
            </a:r>
            <a:r>
              <a:rPr lang="fr-FR" dirty="0" err="1" smtClean="0">
                <a:cs typeface="Arial"/>
              </a:rPr>
              <a:t>Any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topology</a:t>
            </a:r>
            <a:r>
              <a:rPr lang="fr-FR" dirty="0" smtClean="0">
                <a:cs typeface="Arial"/>
              </a:rPr>
              <a:t>, </a:t>
            </a:r>
            <a:r>
              <a:rPr lang="fr-FR" dirty="0" err="1" smtClean="0">
                <a:cs typeface="Arial"/>
              </a:rPr>
              <a:t>asynchronous</a:t>
            </a:r>
            <a:r>
              <a:rPr lang="fr-FR" dirty="0" smtClean="0">
                <a:cs typeface="Arial"/>
              </a:rPr>
              <a:t> network</a:t>
            </a:r>
            <a:endParaRPr lang="fr-FR" dirty="0" smtClean="0"/>
          </a:p>
          <a:p>
            <a:pPr marL="0" indent="0">
              <a:buNone/>
            </a:pPr>
            <a:r>
              <a:rPr lang="fr-FR" b="1" dirty="0" err="1" smtClean="0"/>
              <a:t>Fast</a:t>
            </a:r>
            <a:r>
              <a:rPr lang="fr-FR" b="1" dirty="0" smtClean="0"/>
              <a:t> </a:t>
            </a:r>
            <a:r>
              <a:rPr lang="fr-FR" b="1" dirty="0" err="1" smtClean="0"/>
              <a:t>distributed</a:t>
            </a:r>
            <a:r>
              <a:rPr lang="fr-FR" b="1" dirty="0" smtClean="0"/>
              <a:t> computation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 smtClean="0">
                <a:cs typeface="Arial"/>
              </a:rPr>
              <a:t>→ </a:t>
            </a:r>
            <a:r>
              <a:rPr lang="fr-FR" dirty="0" smtClean="0"/>
              <a:t>Convergence time O(D).</a:t>
            </a:r>
          </a:p>
          <a:p>
            <a:pPr marL="0" indent="0">
              <a:buNone/>
            </a:pPr>
            <a:r>
              <a:rPr lang="fr-FR" b="1" dirty="0" smtClean="0"/>
              <a:t>Light </a:t>
            </a:r>
            <a:r>
              <a:rPr lang="fr-FR" b="1" dirty="0" err="1" smtClean="0"/>
              <a:t>consumption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>
                <a:cs typeface="Arial"/>
              </a:rPr>
              <a:t>→ </a:t>
            </a:r>
            <a:r>
              <a:rPr lang="fr-FR" dirty="0" smtClean="0"/>
              <a:t>Memory: </a:t>
            </a:r>
            <a:r>
              <a:rPr lang="fr-FR" dirty="0">
                <a:solidFill>
                  <a:srgbClr val="00B050"/>
                </a:solidFill>
              </a:rPr>
              <a:t>O(n</a:t>
            </a:r>
            <a:r>
              <a:rPr lang="fr-FR" baseline="30000" dirty="0">
                <a:solidFill>
                  <a:srgbClr val="00B050"/>
                </a:solidFill>
              </a:rPr>
              <a:t>1/k</a:t>
            </a:r>
            <a:r>
              <a:rPr lang="fr-FR" dirty="0">
                <a:solidFill>
                  <a:srgbClr val="00B050"/>
                </a:solidFill>
              </a:rPr>
              <a:t>)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>
                <a:cs typeface="Arial"/>
              </a:rPr>
              <a:t>→ </a:t>
            </a:r>
            <a:r>
              <a:rPr lang="fr-FR" dirty="0" smtClean="0"/>
              <a:t>Messages: </a:t>
            </a:r>
            <a:r>
              <a:rPr lang="fr-FR" dirty="0" smtClean="0">
                <a:solidFill>
                  <a:srgbClr val="0070C0"/>
                </a:solidFill>
              </a:rPr>
              <a:t>o(n</a:t>
            </a:r>
            <a:r>
              <a:rPr lang="fr-FR" baseline="30000" dirty="0" smtClean="0">
                <a:solidFill>
                  <a:srgbClr val="0070C0"/>
                </a:solidFill>
              </a:rPr>
              <a:t>2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log n</a:t>
            </a:r>
            <a:r>
              <a:rPr lang="fr-FR" dirty="0" smtClean="0">
                <a:solidFill>
                  <a:srgbClr val="0070C0"/>
                </a:solidFill>
              </a:rPr>
              <a:t>) for a </a:t>
            </a:r>
            <a:r>
              <a:rPr lang="fr-FR" dirty="0" err="1" smtClean="0">
                <a:solidFill>
                  <a:srgbClr val="0070C0"/>
                </a:solidFill>
              </a:rPr>
              <a:t>synchronous</a:t>
            </a:r>
            <a:r>
              <a:rPr lang="fr-FR" dirty="0" smtClean="0">
                <a:solidFill>
                  <a:srgbClr val="0070C0"/>
                </a:solidFill>
              </a:rPr>
              <a:t> version </a:t>
            </a:r>
            <a:endParaRPr lang="fr-FR" dirty="0" smtClean="0"/>
          </a:p>
          <a:p>
            <a:pPr marL="0" indent="0">
              <a:buNone/>
            </a:pPr>
            <a:r>
              <a:rPr lang="fr-FR" b="1" dirty="0" err="1" smtClean="0"/>
              <a:t>Guarantee</a:t>
            </a:r>
            <a:r>
              <a:rPr lang="fr-FR" b="1" dirty="0" smtClean="0"/>
              <a:t> on </a:t>
            </a:r>
            <a:r>
              <a:rPr lang="fr-FR" b="1" dirty="0" err="1" smtClean="0"/>
              <a:t>routing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>
                <a:cs typeface="Arial"/>
              </a:rPr>
              <a:t>→ </a:t>
            </a:r>
            <a:r>
              <a:rPr lang="fr-FR" dirty="0" smtClean="0">
                <a:solidFill>
                  <a:srgbClr val="FF0000"/>
                </a:solidFill>
              </a:rPr>
              <a:t>Stretch </a:t>
            </a:r>
            <a:r>
              <a:rPr lang="fr-FR" dirty="0">
                <a:solidFill>
                  <a:srgbClr val="FF0000"/>
                </a:solidFill>
              </a:rPr>
              <a:t>O(k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first </a:t>
            </a:r>
            <a:r>
              <a:rPr lang="fr-FR" dirty="0" err="1" smtClean="0"/>
              <a:t>distributed</a:t>
            </a:r>
            <a:r>
              <a:rPr lang="fr-FR" dirty="0" smtClean="0"/>
              <a:t> compact </a:t>
            </a:r>
            <a:r>
              <a:rPr lang="fr-FR" dirty="0" err="1" smtClean="0"/>
              <a:t>routing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 DCR (DISC’2013)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i="1" dirty="0" err="1" smtClean="0"/>
              <a:t>Asynchronous</a:t>
            </a:r>
            <a:r>
              <a:rPr lang="fr-FR" dirty="0" smtClean="0"/>
              <a:t> </a:t>
            </a:r>
            <a:r>
              <a:rPr lang="fr-FR" b="1" dirty="0" err="1"/>
              <a:t>D</a:t>
            </a:r>
            <a:r>
              <a:rPr lang="fr-FR" dirty="0" err="1" smtClean="0"/>
              <a:t>istributed</a:t>
            </a:r>
            <a:r>
              <a:rPr lang="fr-FR" dirty="0" smtClean="0"/>
              <a:t> </a:t>
            </a:r>
            <a:r>
              <a:rPr lang="fr-FR" i="1" dirty="0" err="1" smtClean="0"/>
              <a:t>name-independan</a:t>
            </a:r>
            <a:r>
              <a:rPr lang="fr-FR" dirty="0" err="1" smtClean="0"/>
              <a:t>t</a:t>
            </a:r>
            <a:r>
              <a:rPr lang="fr-FR" dirty="0" smtClean="0"/>
              <a:t> </a:t>
            </a:r>
            <a:r>
              <a:rPr lang="fr-FR" b="1" dirty="0" smtClean="0"/>
              <a:t>C</a:t>
            </a:r>
            <a:r>
              <a:rPr lang="fr-FR" dirty="0" smtClean="0"/>
              <a:t>ompact </a:t>
            </a:r>
            <a:r>
              <a:rPr lang="fr-FR" b="1" dirty="0" err="1"/>
              <a:t>R</a:t>
            </a:r>
            <a:r>
              <a:rPr lang="fr-FR" dirty="0" err="1" smtClean="0"/>
              <a:t>outing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r>
              <a:rPr lang="fr-FR" dirty="0" smtClean="0"/>
              <a:t> (AGMANT </a:t>
            </a:r>
            <a:r>
              <a:rPr lang="fr-FR" dirty="0" err="1" smtClean="0"/>
              <a:t>based</a:t>
            </a:r>
            <a:r>
              <a:rPr lang="fr-FR" dirty="0" smtClean="0"/>
              <a:t>)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Stretch </a:t>
            </a:r>
            <a:r>
              <a:rPr lang="fr-FR" dirty="0" smtClean="0">
                <a:solidFill>
                  <a:srgbClr val="FF0000"/>
                </a:solidFill>
              </a:rPr>
              <a:t>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Convergence Time O(D)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Memory </a:t>
            </a:r>
            <a:r>
              <a:rPr lang="fr-FR" dirty="0" smtClean="0">
                <a:solidFill>
                  <a:srgbClr val="00B050"/>
                </a:solidFill>
              </a:rPr>
              <a:t>O(n</a:t>
            </a:r>
            <a:r>
              <a:rPr lang="fr-FR" baseline="30000" dirty="0" smtClean="0">
                <a:solidFill>
                  <a:srgbClr val="00B050"/>
                </a:solidFill>
              </a:rPr>
              <a:t>1/2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fr-FR" dirty="0" smtClean="0"/>
              <a:t>In a </a:t>
            </a:r>
            <a:r>
              <a:rPr lang="fr-FR" dirty="0" err="1" smtClean="0"/>
              <a:t>synchronous</a:t>
            </a:r>
            <a:r>
              <a:rPr lang="fr-FR" dirty="0" smtClean="0"/>
              <a:t> scenario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70C0"/>
                </a:solidFill>
              </a:rPr>
              <a:t>O(</a:t>
            </a:r>
            <a:r>
              <a:rPr lang="el-GR" dirty="0" smtClean="0">
                <a:solidFill>
                  <a:srgbClr val="0070C0"/>
                </a:solidFill>
              </a:rPr>
              <a:t>ξ</a:t>
            </a:r>
            <a:r>
              <a:rPr lang="fr-FR" dirty="0" smtClean="0">
                <a:solidFill>
                  <a:srgbClr val="0070C0"/>
                </a:solidFill>
              </a:rPr>
              <a:t> (m n</a:t>
            </a:r>
            <a:r>
              <a:rPr lang="fr-FR" baseline="30000" dirty="0" smtClean="0">
                <a:solidFill>
                  <a:srgbClr val="0070C0"/>
                </a:solidFill>
              </a:rPr>
              <a:t>1/2</a:t>
            </a:r>
            <a:r>
              <a:rPr lang="fr-FR" dirty="0" smtClean="0">
                <a:solidFill>
                  <a:srgbClr val="0070C0"/>
                </a:solidFill>
              </a:rPr>
              <a:t>) + n</a:t>
            </a:r>
            <a:r>
              <a:rPr lang="fr-FR" baseline="30000" dirty="0" smtClean="0">
                <a:solidFill>
                  <a:srgbClr val="0070C0"/>
                </a:solidFill>
              </a:rPr>
              <a:t>3/2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i="1" dirty="0" smtClean="0">
                <a:solidFill>
                  <a:srgbClr val="0070C0"/>
                </a:solidFill>
              </a:rPr>
              <a:t>min</a:t>
            </a:r>
            <a:r>
              <a:rPr lang="fr-FR" dirty="0" smtClean="0">
                <a:solidFill>
                  <a:srgbClr val="0070C0"/>
                </a:solidFill>
              </a:rPr>
              <a:t>(D,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n</a:t>
            </a:r>
            <a:r>
              <a:rPr lang="fr-FR" baseline="30000" dirty="0" smtClean="0">
                <a:solidFill>
                  <a:srgbClr val="0070C0"/>
                </a:solidFill>
              </a:rPr>
              <a:t>1/2</a:t>
            </a:r>
            <a:r>
              <a:rPr lang="fr-FR" dirty="0" smtClean="0">
                <a:solidFill>
                  <a:srgbClr val="0070C0"/>
                </a:solidFill>
              </a:rPr>
              <a:t>)) </a:t>
            </a:r>
            <a:r>
              <a:rPr lang="fr-FR" dirty="0" smtClean="0"/>
              <a:t>messages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ξ</a:t>
            </a:r>
            <a:r>
              <a:rPr lang="fr-FR" dirty="0" smtClean="0"/>
              <a:t>=1+D(1-1/W) for </a:t>
            </a:r>
            <a:r>
              <a:rPr lang="fr-FR" dirty="0" err="1" smtClean="0"/>
              <a:t>weighted</a:t>
            </a:r>
            <a:r>
              <a:rPr lang="fr-FR" dirty="0" smtClean="0"/>
              <a:t> graphs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ξ</a:t>
            </a:r>
            <a:r>
              <a:rPr lang="fr-FR" dirty="0" smtClean="0"/>
              <a:t>=1 for </a:t>
            </a:r>
            <a:r>
              <a:rPr lang="fr-FR" dirty="0" err="1" smtClean="0"/>
              <a:t>unweighted</a:t>
            </a:r>
            <a:r>
              <a:rPr lang="fr-FR" dirty="0" smtClean="0"/>
              <a:t>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Our </a:t>
            </a:r>
            <a:r>
              <a:rPr lang="fr-FR" dirty="0" err="1" smtClean="0"/>
              <a:t>results</a:t>
            </a:r>
            <a:r>
              <a:rPr lang="fr-FR" dirty="0" smtClean="0"/>
              <a:t> for « </a:t>
            </a:r>
            <a:r>
              <a:rPr lang="fr-FR" dirty="0" err="1" smtClean="0"/>
              <a:t>realistic</a:t>
            </a:r>
            <a:r>
              <a:rPr lang="fr-FR" dirty="0" smtClean="0"/>
              <a:t> graphs » in a </a:t>
            </a:r>
            <a:r>
              <a:rPr lang="fr-FR" dirty="0" err="1" smtClean="0"/>
              <a:t>synchronous</a:t>
            </a:r>
            <a:r>
              <a:rPr lang="fr-FR" dirty="0" smtClean="0"/>
              <a:t> scenario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715173"/>
              </p:ext>
            </p:extLst>
          </p:nvPr>
        </p:nvGraphicFramePr>
        <p:xfrm>
          <a:off x="457200" y="1600200"/>
          <a:ext cx="82296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148680"/>
                <a:gridCol w="1731640"/>
                <a:gridCol w="1296144"/>
                <a:gridCol w="1087016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Schemes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Stretch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#Messages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Dist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Path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Arial"/>
                          <a:cs typeface="Arial"/>
                        </a:rPr>
                        <a:t>Ω</a:t>
                      </a:r>
                      <a:r>
                        <a:rPr lang="fr-FR" dirty="0" smtClean="0">
                          <a:latin typeface="Arial"/>
                          <a:cs typeface="Arial"/>
                        </a:rPr>
                        <a:t>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O(n</a:t>
                      </a:r>
                      <a:r>
                        <a:rPr lang="fr-FR" baseline="30000" dirty="0" smtClean="0"/>
                        <a:t>2</a:t>
                      </a:r>
                      <a:r>
                        <a:rPr lang="fr-FR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DCR 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</a:rPr>
                        <a:t>3/2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O(D)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DISC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DCR 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</a:rPr>
                        <a:t>3/2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O(D)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DISC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ext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Memory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&lt; 2k+1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Arial"/>
                          <a:cs typeface="Arial"/>
                        </a:rPr>
                        <a:t>Ω</a:t>
                      </a:r>
                      <a:r>
                        <a:rPr lang="fr-FR" dirty="0" smtClean="0">
                          <a:latin typeface="Arial"/>
                          <a:cs typeface="Arial"/>
                        </a:rPr>
                        <a:t>((n log n)</a:t>
                      </a:r>
                      <a:r>
                        <a:rPr lang="fr-FR" baseline="30000" dirty="0" smtClean="0">
                          <a:latin typeface="Arial"/>
                          <a:cs typeface="Arial"/>
                        </a:rPr>
                        <a:t>1/k</a:t>
                      </a:r>
                      <a:r>
                        <a:rPr lang="fr-FR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Abraham-</a:t>
                      </a:r>
                      <a:r>
                        <a:rPr lang="fr-FR" dirty="0" err="1" smtClean="0"/>
                        <a:t>Gavoille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Malkhi</a:t>
                      </a:r>
                      <a:r>
                        <a:rPr lang="fr-FR" dirty="0" smtClean="0"/>
                        <a:t> 2006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Message LB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Any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Ω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Time LB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&lt; n/3D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Any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Any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Ω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(D)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7544" y="58052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sz="2400" b="1" dirty="0" err="1" smtClean="0"/>
              <a:t>realistic</a:t>
            </a:r>
            <a:r>
              <a:rPr lang="fr-FR" sz="2400" b="1" dirty="0" smtClean="0"/>
              <a:t> graphs</a:t>
            </a:r>
            <a:r>
              <a:rPr lang="fr-FR" dirty="0" smtClean="0"/>
              <a:t> »: </a:t>
            </a:r>
            <a:r>
              <a:rPr lang="fr-FR" dirty="0" smtClean="0">
                <a:solidFill>
                  <a:srgbClr val="FF0000"/>
                </a:solidFill>
              </a:rPr>
              <a:t>O(n log n) </a:t>
            </a:r>
            <a:r>
              <a:rPr lang="fr-FR" dirty="0" err="1" smtClean="0"/>
              <a:t>edges</a:t>
            </a:r>
            <a:r>
              <a:rPr lang="fr-FR" dirty="0" smtClean="0"/>
              <a:t>, hop-</a:t>
            </a:r>
            <a:r>
              <a:rPr lang="fr-FR" dirty="0" err="1" smtClean="0"/>
              <a:t>diameter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O(log n)</a:t>
            </a:r>
            <a:r>
              <a:rPr lang="fr-FR" dirty="0" smtClean="0"/>
              <a:t> and </a:t>
            </a:r>
            <a:r>
              <a:rPr lang="fr-FR" dirty="0" err="1" smtClean="0"/>
              <a:t>unweighted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Our </a:t>
            </a:r>
            <a:r>
              <a:rPr lang="fr-FR" dirty="0" err="1" smtClean="0"/>
              <a:t>results</a:t>
            </a:r>
            <a:r>
              <a:rPr lang="fr-FR" dirty="0" smtClean="0"/>
              <a:t> for « </a:t>
            </a:r>
            <a:r>
              <a:rPr lang="fr-FR" dirty="0" err="1" smtClean="0"/>
              <a:t>realistic</a:t>
            </a:r>
            <a:r>
              <a:rPr lang="fr-FR" dirty="0" smtClean="0"/>
              <a:t> graphs » in a </a:t>
            </a:r>
            <a:r>
              <a:rPr lang="fr-FR" dirty="0" err="1" smtClean="0"/>
              <a:t>synchronous</a:t>
            </a:r>
            <a:r>
              <a:rPr lang="fr-FR" dirty="0" smtClean="0"/>
              <a:t> scenario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878190"/>
              </p:ext>
            </p:extLst>
          </p:nvPr>
        </p:nvGraphicFramePr>
        <p:xfrm>
          <a:off x="457200" y="1600200"/>
          <a:ext cx="82296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148680"/>
                <a:gridCol w="1731640"/>
                <a:gridCol w="1296144"/>
                <a:gridCol w="1087016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Schemes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Stretch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#Messages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Dist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Path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Vector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Arial"/>
                          <a:cs typeface="Arial"/>
                        </a:rPr>
                        <a:t>Ω</a:t>
                      </a:r>
                      <a:r>
                        <a:rPr lang="fr-FR" dirty="0" smtClean="0">
                          <a:latin typeface="Arial"/>
                          <a:cs typeface="Arial"/>
                        </a:rPr>
                        <a:t>(n)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O(n</a:t>
                      </a:r>
                      <a:r>
                        <a:rPr lang="fr-FR" baseline="30000" dirty="0" smtClean="0"/>
                        <a:t>2</a:t>
                      </a:r>
                      <a:r>
                        <a:rPr lang="fr-FR" dirty="0" smtClean="0"/>
                        <a:t>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O(D)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AGMANT 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</a:rPr>
                        <a:t>3/2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O(D)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AGMANT 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O(D)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Memory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&lt; 2k+1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Arial"/>
                          <a:cs typeface="Arial"/>
                        </a:rPr>
                        <a:t>Ω</a:t>
                      </a:r>
                      <a:r>
                        <a:rPr lang="fr-FR" dirty="0" smtClean="0">
                          <a:latin typeface="Arial"/>
                          <a:cs typeface="Arial"/>
                        </a:rPr>
                        <a:t>((n log n)</a:t>
                      </a:r>
                      <a:r>
                        <a:rPr lang="fr-FR" baseline="30000" dirty="0" smtClean="0">
                          <a:latin typeface="Arial"/>
                          <a:cs typeface="Arial"/>
                        </a:rPr>
                        <a:t>1/k</a:t>
                      </a:r>
                      <a:r>
                        <a:rPr lang="fr-FR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Abraham-</a:t>
                      </a:r>
                      <a:r>
                        <a:rPr lang="fr-FR" dirty="0" err="1" smtClean="0"/>
                        <a:t>Gavoille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Malkhi</a:t>
                      </a:r>
                      <a:r>
                        <a:rPr lang="fr-FR" dirty="0" smtClean="0"/>
                        <a:t> 2006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Message LB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Any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Ω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o(n)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Time LB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&lt; n/3D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Any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Any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Ω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(D)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7544" y="58052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realistic</a:t>
            </a:r>
            <a:r>
              <a:rPr lang="fr-FR" dirty="0" smtClean="0"/>
              <a:t> graphs »: O(n log n) </a:t>
            </a:r>
            <a:r>
              <a:rPr lang="fr-FR" dirty="0" err="1" smtClean="0"/>
              <a:t>edges</a:t>
            </a:r>
            <a:r>
              <a:rPr lang="fr-FR" dirty="0" smtClean="0"/>
              <a:t>, hop-</a:t>
            </a:r>
            <a:r>
              <a:rPr lang="fr-FR" dirty="0" err="1" smtClean="0"/>
              <a:t>diameter</a:t>
            </a:r>
            <a:r>
              <a:rPr lang="fr-FR" dirty="0" smtClean="0"/>
              <a:t> O(log n) and </a:t>
            </a:r>
            <a:r>
              <a:rPr lang="fr-FR" dirty="0" err="1" smtClean="0"/>
              <a:t>unweighted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D708D-C763-4430-A794-33583D65455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altLang="en-US" dirty="0" smtClean="0"/>
              <a:t>Real-life and </a:t>
            </a:r>
            <a:r>
              <a:rPr lang="fr-FR" altLang="en-US" dirty="0" err="1" smtClean="0"/>
              <a:t>scale</a:t>
            </a:r>
            <a:r>
              <a:rPr lang="fr-FR" altLang="en-US" dirty="0" smtClean="0"/>
              <a:t>-free graphs</a:t>
            </a:r>
            <a:endParaRPr lang="en-US" alt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9" y="1902023"/>
            <a:ext cx="4876726" cy="3777258"/>
          </a:xfrm>
          <a:prstGeom prst="rect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/>
          <p:cNvSpPr>
            <a:spLocks/>
          </p:cNvSpPr>
          <p:nvPr/>
        </p:nvSpPr>
        <p:spPr bwMode="auto">
          <a:xfrm>
            <a:off x="5194846" y="2044898"/>
            <a:ext cx="3830836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469900" indent="-4699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>
              <a:buSzPct val="125000"/>
              <a:buFont typeface="Gill Sans Light" charset="0"/>
              <a:buChar char="•"/>
            </a:pPr>
            <a:r>
              <a:rPr lang="fr-FR" altLang="en-US" sz="2500" dirty="0" smtClean="0">
                <a:ea typeface="Gill Sans Light" charset="0"/>
                <a:cs typeface="Gill Sans Light" charset="0"/>
              </a:rPr>
              <a:t>Small </a:t>
            </a:r>
            <a:r>
              <a:rPr lang="fr-FR" altLang="en-US" sz="2500" dirty="0" err="1" smtClean="0">
                <a:ea typeface="Gill Sans Light" charset="0"/>
                <a:cs typeface="Gill Sans Light" charset="0"/>
              </a:rPr>
              <a:t>average</a:t>
            </a:r>
            <a:r>
              <a:rPr lang="fr-FR" altLang="en-US" sz="2500" dirty="0" smtClean="0">
                <a:ea typeface="Gill Sans Light" charset="0"/>
                <a:cs typeface="Gill Sans Light" charset="0"/>
              </a:rPr>
              <a:t> </a:t>
            </a:r>
            <a:r>
              <a:rPr lang="fr-FR" altLang="en-US" sz="2500" dirty="0" err="1" smtClean="0">
                <a:ea typeface="Gill Sans Light" charset="0"/>
                <a:cs typeface="Gill Sans Light" charset="0"/>
              </a:rPr>
              <a:t>degree</a:t>
            </a:r>
            <a:endParaRPr lang="en-US" altLang="en-US" sz="2500" dirty="0">
              <a:ea typeface="Gill Sans Light" charset="0"/>
              <a:cs typeface="Gill Sans Light" charset="0"/>
            </a:endParaRPr>
          </a:p>
          <a:p>
            <a:pPr>
              <a:buSzPct val="125000"/>
              <a:buFont typeface="Gill Sans Light" charset="0"/>
              <a:buChar char="•"/>
            </a:pPr>
            <a:r>
              <a:rPr lang="fr-FR" altLang="en-US" sz="2500" dirty="0" smtClean="0">
                <a:ea typeface="Gill Sans Light" charset="0"/>
                <a:cs typeface="Gill Sans Light" charset="0"/>
              </a:rPr>
              <a:t>Small </a:t>
            </a:r>
            <a:r>
              <a:rPr lang="fr-FR" altLang="en-US" sz="2500" dirty="0" err="1" smtClean="0">
                <a:ea typeface="Gill Sans Light" charset="0"/>
                <a:cs typeface="Gill Sans Light" charset="0"/>
              </a:rPr>
              <a:t>diameter</a:t>
            </a:r>
            <a:endParaRPr lang="en-US" altLang="en-US" sz="2500" dirty="0">
              <a:ea typeface="Gill Sans Light" charset="0"/>
              <a:cs typeface="Gill Sans Light" charset="0"/>
            </a:endParaRPr>
          </a:p>
          <a:p>
            <a:pPr>
              <a:buSzPct val="125000"/>
              <a:buFont typeface="Gill Sans Light" charset="0"/>
              <a:buChar char="•"/>
            </a:pPr>
            <a:r>
              <a:rPr lang="en-US" altLang="en-US" sz="2500" dirty="0" smtClean="0">
                <a:ea typeface="Gill Sans Light" charset="0"/>
                <a:cs typeface="Gill Sans Light" charset="0"/>
              </a:rPr>
              <a:t>Degree distribution follows a power law.</a:t>
            </a:r>
            <a:endParaRPr lang="en-US" altLang="en-US" sz="2500" dirty="0">
              <a:ea typeface="Gill Sans Light" charset="0"/>
              <a:cs typeface="Gill Sans Light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5319862" y="4580930"/>
            <a:ext cx="3589734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r>
              <a:rPr lang="en-US" altLang="en-US" sz="2500" dirty="0" smtClean="0">
                <a:ea typeface="Gill Sans Light" charset="0"/>
                <a:cs typeface="Gill Sans Light" charset="0"/>
              </a:rPr>
              <a:t>For instance, </a:t>
            </a:r>
            <a:r>
              <a:rPr lang="en-US" altLang="en-US" sz="2500" dirty="0">
                <a:ea typeface="Gill Sans Light" charset="0"/>
                <a:cs typeface="Gill Sans Light" charset="0"/>
              </a:rPr>
              <a:t>CAIDA’04</a:t>
            </a:r>
            <a:br>
              <a:rPr lang="en-US" altLang="en-US" sz="2500" dirty="0">
                <a:ea typeface="Gill Sans Light" charset="0"/>
                <a:cs typeface="Gill Sans Light" charset="0"/>
              </a:rPr>
            </a:br>
            <a:r>
              <a:rPr lang="en-US" altLang="en-US" sz="2500" dirty="0">
                <a:ea typeface="Gill Sans Light" charset="0"/>
                <a:cs typeface="Gill Sans Light" charset="0"/>
              </a:rPr>
              <a:t>   </a:t>
            </a:r>
            <a:r>
              <a:rPr lang="en-US" altLang="en-US" sz="2500" i="1" dirty="0">
                <a:ea typeface="Gill Sans Light" charset="0"/>
                <a:cs typeface="Gill Sans Light" charset="0"/>
              </a:rPr>
              <a:t>n</a:t>
            </a:r>
            <a:r>
              <a:rPr lang="en-US" altLang="en-US" sz="2500" dirty="0">
                <a:ea typeface="Gill Sans Light" charset="0"/>
                <a:cs typeface="Gill Sans Light" charset="0"/>
              </a:rPr>
              <a:t>  = 17 300 </a:t>
            </a:r>
          </a:p>
          <a:p>
            <a:r>
              <a:rPr lang="en-US" altLang="en-US" sz="2500" dirty="0">
                <a:ea typeface="Gill Sans Light" charset="0"/>
                <a:cs typeface="Gill Sans Light" charset="0"/>
              </a:rPr>
              <a:t>   </a:t>
            </a:r>
            <a:r>
              <a:rPr lang="en-US" altLang="en-US" sz="2500" i="1" dirty="0">
                <a:ea typeface="Gill Sans Light" charset="0"/>
                <a:cs typeface="Gill Sans Light" charset="0"/>
              </a:rPr>
              <a:t>m</a:t>
            </a:r>
            <a:r>
              <a:rPr lang="en-US" altLang="en-US" sz="2500" dirty="0">
                <a:ea typeface="Gill Sans Light" charset="0"/>
                <a:cs typeface="Gill Sans Light" charset="0"/>
              </a:rPr>
              <a:t> = 35 500  </a:t>
            </a:r>
          </a:p>
          <a:p>
            <a:r>
              <a:rPr lang="en-US" altLang="en-US" sz="2500" dirty="0">
                <a:ea typeface="Gill Sans Light" charset="0"/>
                <a:cs typeface="Gill Sans Light" charset="0"/>
              </a:rPr>
              <a:t>   </a:t>
            </a:r>
            <a:r>
              <a:rPr lang="en-US" altLang="en-US" sz="2500" i="1" dirty="0">
                <a:ea typeface="Gill Sans Light" charset="0"/>
                <a:cs typeface="Gill Sans Light" charset="0"/>
              </a:rPr>
              <a:t>D</a:t>
            </a:r>
            <a:r>
              <a:rPr lang="en-US" altLang="en-US" sz="2500" dirty="0">
                <a:ea typeface="Gill Sans Light" charset="0"/>
                <a:cs typeface="Gill Sans Light" charset="0"/>
              </a:rPr>
              <a:t> = 10</a:t>
            </a:r>
          </a:p>
        </p:txBody>
      </p:sp>
    </p:spTree>
    <p:extLst>
      <p:ext uri="{BB962C8B-B14F-4D97-AF65-F5344CB8AC3E}">
        <p14:creationId xmlns:p14="http://schemas.microsoft.com/office/powerpoint/2010/main" val="22043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CAN WE DESIGN A MORE EFFICIENT ROUTING SCHEME FOR REAL-LIFE NETWORK ?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Scale</a:t>
            </a:r>
            <a:r>
              <a:rPr lang="fr-FR" dirty="0" smtClean="0"/>
              <a:t>-free </a:t>
            </a:r>
            <a:r>
              <a:rPr lang="fr-FR" dirty="0" err="1" smtClean="0"/>
              <a:t>specialized</a:t>
            </a:r>
            <a:r>
              <a:rPr lang="fr-FR" dirty="0" smtClean="0"/>
              <a:t> compact </a:t>
            </a:r>
            <a:r>
              <a:rPr lang="fr-FR" dirty="0" err="1" smtClean="0"/>
              <a:t>routing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r>
              <a:rPr lang="fr-FR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 b="1" dirty="0" smtClean="0"/>
                  <a:t>Sommer et al, DISC 2009 &amp; TALG 2012</a:t>
                </a:r>
                <a:r>
                  <a:rPr lang="fr-FR" dirty="0" smtClean="0"/>
                  <a:t>:</a:t>
                </a:r>
              </a:p>
              <a:p>
                <a:pPr lvl="1"/>
                <a:r>
                  <a:rPr lang="fr-FR" dirty="0" err="1" smtClean="0"/>
                  <a:t>Very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small</a:t>
                </a:r>
                <a:r>
                  <a:rPr lang="fr-FR" dirty="0" smtClean="0"/>
                  <a:t> </a:t>
                </a:r>
                <a:r>
                  <a:rPr lang="fr-FR" i="1" dirty="0" smtClean="0">
                    <a:solidFill>
                      <a:srgbClr val="00B050"/>
                    </a:solidFill>
                  </a:rPr>
                  <a:t>average</a:t>
                </a:r>
                <a:r>
                  <a:rPr lang="fr-FR" dirty="0" smtClean="0">
                    <a:solidFill>
                      <a:srgbClr val="00B050"/>
                    </a:solidFill>
                  </a:rPr>
                  <a:t> memory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1/3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rgbClr val="00B050"/>
                    </a:solidFill>
                  </a:rPr>
                  <a:t>)</a:t>
                </a:r>
                <a:r>
                  <a:rPr lang="fr-FR" dirty="0" smtClean="0"/>
                  <a:t>,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Stretch </a:t>
                </a:r>
                <a:r>
                  <a:rPr lang="fr-FR" dirty="0">
                    <a:solidFill>
                      <a:srgbClr val="FF0000"/>
                    </a:solidFill>
                  </a:rPr>
                  <a:t>5</a:t>
                </a:r>
                <a:r>
                  <a:rPr lang="fr-FR" dirty="0" smtClean="0"/>
                  <a:t> for </a:t>
                </a:r>
                <a:r>
                  <a:rPr lang="fr-FR" i="1" dirty="0" err="1" smtClean="0"/>
                  <a:t>Random</a:t>
                </a:r>
                <a:r>
                  <a:rPr lang="fr-FR" i="1" dirty="0" smtClean="0"/>
                  <a:t> Power Law Graphs </a:t>
                </a:r>
                <a:r>
                  <a:rPr lang="fr-FR" dirty="0" smtClean="0"/>
                  <a:t>BUT in </a:t>
                </a:r>
                <a:r>
                  <a:rPr lang="fr-FR" dirty="0" err="1" smtClean="0"/>
                  <a:t>labeled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schemes</a:t>
                </a:r>
                <a:r>
                  <a:rPr lang="fr-FR" dirty="0" smtClean="0"/>
                  <a:t> and a </a:t>
                </a:r>
                <a:r>
                  <a:rPr lang="fr-FR" dirty="0" err="1" smtClean="0"/>
                  <a:t>centralized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algorithm</a:t>
                </a:r>
                <a:r>
                  <a:rPr lang="fr-FR" dirty="0" smtClean="0"/>
                  <a:t>.</a:t>
                </a:r>
              </a:p>
              <a:p>
                <a:r>
                  <a:rPr lang="fr-FR" dirty="0" smtClean="0"/>
                  <a:t> </a:t>
                </a:r>
                <a:r>
                  <a:rPr lang="fr-FR" b="1" dirty="0" smtClean="0"/>
                  <a:t>Tang et al, Computer Communications 2012 (HDLR)</a:t>
                </a:r>
                <a:r>
                  <a:rPr lang="fr-FR" dirty="0" smtClean="0"/>
                  <a:t>:</a:t>
                </a:r>
              </a:p>
              <a:p>
                <a:pPr lvl="1"/>
                <a:r>
                  <a:rPr lang="fr-FR" dirty="0" smtClean="0">
                    <a:solidFill>
                      <a:srgbClr val="00B050"/>
                    </a:solidFill>
                  </a:rPr>
                  <a:t>Average memory = </a:t>
                </a:r>
                <a:r>
                  <a:rPr lang="fr-FR" dirty="0">
                    <a:solidFill>
                      <a:srgbClr val="00B050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1/</m:t>
                        </m:r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), </a:t>
                </a:r>
                <a:r>
                  <a:rPr lang="fr-FR" dirty="0">
                    <a:solidFill>
                      <a:srgbClr val="FF0000"/>
                    </a:solidFill>
                  </a:rPr>
                  <a:t>Stretch O(1) </a:t>
                </a:r>
                <a:r>
                  <a:rPr lang="fr-FR" dirty="0"/>
                  <a:t>for </a:t>
                </a:r>
                <a:r>
                  <a:rPr lang="fr-FR" i="1" dirty="0" err="1" smtClean="0"/>
                  <a:t>Random</a:t>
                </a:r>
                <a:r>
                  <a:rPr lang="fr-FR" i="1" dirty="0" smtClean="0"/>
                  <a:t> Power Law Graphs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independant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schemes</a:t>
                </a:r>
                <a:r>
                  <a:rPr lang="fr-FR" dirty="0" smtClean="0"/>
                  <a:t> and </a:t>
                </a:r>
                <a:r>
                  <a:rPr lang="fr-FR" dirty="0" err="1" smtClean="0"/>
                  <a:t>centralized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algorithm</a:t>
                </a:r>
                <a:endParaRPr lang="fr-FR" dirty="0" smtClean="0"/>
              </a:p>
              <a:p>
                <a:pPr lvl="1"/>
                <a:r>
                  <a:rPr lang="fr-FR" dirty="0" smtClean="0"/>
                  <a:t>Small </a:t>
                </a:r>
                <a:r>
                  <a:rPr lang="fr-FR" dirty="0" err="1" smtClean="0"/>
                  <a:t>improvment</a:t>
                </a:r>
                <a:r>
                  <a:rPr lang="fr-FR" dirty="0" smtClean="0"/>
                  <a:t> w.r.t. </a:t>
                </a:r>
                <a:r>
                  <a:rPr lang="fr-FR" dirty="0" err="1" smtClean="0"/>
                  <a:t>AGMaNT</a:t>
                </a:r>
                <a:r>
                  <a:rPr lang="fr-FR" dirty="0" smtClean="0"/>
                  <a:t> in practice </a:t>
                </a: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6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 31"/>
          <p:cNvSpPr/>
          <p:nvPr/>
        </p:nvSpPr>
        <p:spPr>
          <a:xfrm>
            <a:off x="4790049" y="1556791"/>
            <a:ext cx="2302231" cy="12616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HDLBR </a:t>
            </a:r>
            <a:br>
              <a:rPr lang="fr-FR" dirty="0" smtClean="0"/>
            </a:br>
            <a:r>
              <a:rPr lang="fr-FR" sz="2000" dirty="0" err="1" smtClean="0"/>
              <a:t>specialized</a:t>
            </a:r>
            <a:r>
              <a:rPr lang="fr-FR" sz="2000" dirty="0" smtClean="0"/>
              <a:t> to power </a:t>
            </a:r>
            <a:r>
              <a:rPr lang="fr-FR" sz="2000" dirty="0" err="1" smtClean="0"/>
              <a:t>law</a:t>
            </a:r>
            <a:r>
              <a:rPr lang="fr-FR" sz="2000" dirty="0" smtClean="0"/>
              <a:t> networks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1075129" y="1419849"/>
            <a:ext cx="3434923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2051720" y="2996952"/>
            <a:ext cx="1296144" cy="1296144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5364088" y="3023094"/>
            <a:ext cx="1800200" cy="184606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627784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2870461" y="24889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6053734" y="258768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6192180" y="387411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5076056" y="20044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2543339" y="37170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248667" y="39237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057438" y="2375302"/>
            <a:ext cx="66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L(u)</a:t>
            </a:r>
            <a:endParaRPr lang="en-US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268335" y="2346193"/>
            <a:ext cx="66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L(v)</a:t>
            </a:r>
            <a:endParaRPr lang="en-US" baseline="-25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148064" y="17675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H(v)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331640" y="1952198"/>
            <a:ext cx="34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L: </a:t>
            </a:r>
            <a:r>
              <a:rPr lang="fr-FR" dirty="0" err="1" smtClean="0"/>
              <a:t>nodes</a:t>
            </a:r>
            <a:r>
              <a:rPr lang="fr-FR" dirty="0" smtClean="0"/>
              <a:t> of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014477" y="2076492"/>
            <a:ext cx="2061579" cy="470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2" idx="4"/>
            <a:endCxn id="9" idx="1"/>
          </p:cNvCxnSpPr>
          <p:nvPr/>
        </p:nvCxnSpPr>
        <p:spPr>
          <a:xfrm>
            <a:off x="5148064" y="2148500"/>
            <a:ext cx="926761" cy="460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9" idx="4"/>
            <a:endCxn id="10" idx="0"/>
          </p:cNvCxnSpPr>
          <p:nvPr/>
        </p:nvCxnSpPr>
        <p:spPr>
          <a:xfrm>
            <a:off x="6125742" y="2731699"/>
            <a:ext cx="138446" cy="1142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e libre 25"/>
          <p:cNvSpPr/>
          <p:nvPr/>
        </p:nvSpPr>
        <p:spPr>
          <a:xfrm>
            <a:off x="4808507" y="2294158"/>
            <a:ext cx="2427789" cy="2142954"/>
          </a:xfrm>
          <a:custGeom>
            <a:avLst/>
            <a:gdLst>
              <a:gd name="connsiteX0" fmla="*/ 1752700 w 1995485"/>
              <a:gd name="connsiteY0" fmla="*/ 201880 h 1876301"/>
              <a:gd name="connsiteX1" fmla="*/ 1752700 w 1995485"/>
              <a:gd name="connsiteY1" fmla="*/ 201880 h 1876301"/>
              <a:gd name="connsiteX2" fmla="*/ 1657697 w 1995485"/>
              <a:gd name="connsiteY2" fmla="*/ 130628 h 1876301"/>
              <a:gd name="connsiteX3" fmla="*/ 1420191 w 1995485"/>
              <a:gd name="connsiteY3" fmla="*/ 71252 h 1876301"/>
              <a:gd name="connsiteX4" fmla="*/ 1289562 w 1995485"/>
              <a:gd name="connsiteY4" fmla="*/ 23751 h 1876301"/>
              <a:gd name="connsiteX5" fmla="*/ 1182684 w 1995485"/>
              <a:gd name="connsiteY5" fmla="*/ 11875 h 1876301"/>
              <a:gd name="connsiteX6" fmla="*/ 1099557 w 1995485"/>
              <a:gd name="connsiteY6" fmla="*/ 0 h 1876301"/>
              <a:gd name="connsiteX7" fmla="*/ 719547 w 1995485"/>
              <a:gd name="connsiteY7" fmla="*/ 11875 h 1876301"/>
              <a:gd name="connsiteX8" fmla="*/ 660170 w 1995485"/>
              <a:gd name="connsiteY8" fmla="*/ 95002 h 1876301"/>
              <a:gd name="connsiteX9" fmla="*/ 612669 w 1995485"/>
              <a:gd name="connsiteY9" fmla="*/ 166254 h 1876301"/>
              <a:gd name="connsiteX10" fmla="*/ 541417 w 1995485"/>
              <a:gd name="connsiteY10" fmla="*/ 273132 h 1876301"/>
              <a:gd name="connsiteX11" fmla="*/ 493915 w 1995485"/>
              <a:gd name="connsiteY11" fmla="*/ 344384 h 1876301"/>
              <a:gd name="connsiteX12" fmla="*/ 482040 w 1995485"/>
              <a:gd name="connsiteY12" fmla="*/ 391886 h 1876301"/>
              <a:gd name="connsiteX13" fmla="*/ 458289 w 1995485"/>
              <a:gd name="connsiteY13" fmla="*/ 439387 h 1876301"/>
              <a:gd name="connsiteX14" fmla="*/ 375162 w 1995485"/>
              <a:gd name="connsiteY14" fmla="*/ 546265 h 1876301"/>
              <a:gd name="connsiteX15" fmla="*/ 315786 w 1995485"/>
              <a:gd name="connsiteY15" fmla="*/ 593766 h 1876301"/>
              <a:gd name="connsiteX16" fmla="*/ 220783 w 1995485"/>
              <a:gd name="connsiteY16" fmla="*/ 641267 h 1876301"/>
              <a:gd name="connsiteX17" fmla="*/ 102030 w 1995485"/>
              <a:gd name="connsiteY17" fmla="*/ 724395 h 1876301"/>
              <a:gd name="connsiteX18" fmla="*/ 18902 w 1995485"/>
              <a:gd name="connsiteY18" fmla="*/ 760021 h 1876301"/>
              <a:gd name="connsiteX19" fmla="*/ 18902 w 1995485"/>
              <a:gd name="connsiteY19" fmla="*/ 961901 h 1876301"/>
              <a:gd name="connsiteX20" fmla="*/ 42653 w 1995485"/>
              <a:gd name="connsiteY20" fmla="*/ 1021278 h 1876301"/>
              <a:gd name="connsiteX21" fmla="*/ 113905 w 1995485"/>
              <a:gd name="connsiteY21" fmla="*/ 1068779 h 1876301"/>
              <a:gd name="connsiteX22" fmla="*/ 161406 w 1995485"/>
              <a:gd name="connsiteY22" fmla="*/ 1104405 h 1876301"/>
              <a:gd name="connsiteX23" fmla="*/ 220783 w 1995485"/>
              <a:gd name="connsiteY23" fmla="*/ 1116280 h 1876301"/>
              <a:gd name="connsiteX24" fmla="*/ 292035 w 1995485"/>
              <a:gd name="connsiteY24" fmla="*/ 1140031 h 1876301"/>
              <a:gd name="connsiteX25" fmla="*/ 410788 w 1995485"/>
              <a:gd name="connsiteY25" fmla="*/ 1175657 h 1876301"/>
              <a:gd name="connsiteX26" fmla="*/ 482040 w 1995485"/>
              <a:gd name="connsiteY26" fmla="*/ 1187532 h 1876301"/>
              <a:gd name="connsiteX27" fmla="*/ 541417 w 1995485"/>
              <a:gd name="connsiteY27" fmla="*/ 1223158 h 1876301"/>
              <a:gd name="connsiteX28" fmla="*/ 624544 w 1995485"/>
              <a:gd name="connsiteY28" fmla="*/ 1258784 h 1876301"/>
              <a:gd name="connsiteX29" fmla="*/ 660170 w 1995485"/>
              <a:gd name="connsiteY29" fmla="*/ 1294410 h 1876301"/>
              <a:gd name="connsiteX30" fmla="*/ 719547 w 1995485"/>
              <a:gd name="connsiteY30" fmla="*/ 1318161 h 1876301"/>
              <a:gd name="connsiteX31" fmla="*/ 767048 w 1995485"/>
              <a:gd name="connsiteY31" fmla="*/ 1341912 h 1876301"/>
              <a:gd name="connsiteX32" fmla="*/ 814549 w 1995485"/>
              <a:gd name="connsiteY32" fmla="*/ 1377538 h 1876301"/>
              <a:gd name="connsiteX33" fmla="*/ 885801 w 1995485"/>
              <a:gd name="connsiteY33" fmla="*/ 1425039 h 1876301"/>
              <a:gd name="connsiteX34" fmla="*/ 921427 w 1995485"/>
              <a:gd name="connsiteY34" fmla="*/ 1436914 h 1876301"/>
              <a:gd name="connsiteX35" fmla="*/ 980804 w 1995485"/>
              <a:gd name="connsiteY35" fmla="*/ 1520041 h 1876301"/>
              <a:gd name="connsiteX36" fmla="*/ 1004554 w 1995485"/>
              <a:gd name="connsiteY36" fmla="*/ 1555667 h 1876301"/>
              <a:gd name="connsiteX37" fmla="*/ 1052056 w 1995485"/>
              <a:gd name="connsiteY37" fmla="*/ 1615044 h 1876301"/>
              <a:gd name="connsiteX38" fmla="*/ 1087682 w 1995485"/>
              <a:gd name="connsiteY38" fmla="*/ 1686296 h 1876301"/>
              <a:gd name="connsiteX39" fmla="*/ 1099557 w 1995485"/>
              <a:gd name="connsiteY39" fmla="*/ 1721922 h 1876301"/>
              <a:gd name="connsiteX40" fmla="*/ 1135183 w 1995485"/>
              <a:gd name="connsiteY40" fmla="*/ 1757548 h 1876301"/>
              <a:gd name="connsiteX41" fmla="*/ 1147058 w 1995485"/>
              <a:gd name="connsiteY41" fmla="*/ 1793174 h 1876301"/>
              <a:gd name="connsiteX42" fmla="*/ 1218310 w 1995485"/>
              <a:gd name="connsiteY42" fmla="*/ 1852551 h 1876301"/>
              <a:gd name="connsiteX43" fmla="*/ 1301437 w 1995485"/>
              <a:gd name="connsiteY43" fmla="*/ 1876301 h 1876301"/>
              <a:gd name="connsiteX44" fmla="*/ 1550819 w 1995485"/>
              <a:gd name="connsiteY44" fmla="*/ 1852551 h 1876301"/>
              <a:gd name="connsiteX45" fmla="*/ 1622071 w 1995485"/>
              <a:gd name="connsiteY45" fmla="*/ 1769423 h 1876301"/>
              <a:gd name="connsiteX46" fmla="*/ 1669573 w 1995485"/>
              <a:gd name="connsiteY46" fmla="*/ 1686296 h 1876301"/>
              <a:gd name="connsiteX47" fmla="*/ 1681448 w 1995485"/>
              <a:gd name="connsiteY47" fmla="*/ 1603169 h 1876301"/>
              <a:gd name="connsiteX48" fmla="*/ 1693323 w 1995485"/>
              <a:gd name="connsiteY48" fmla="*/ 1555667 h 1876301"/>
              <a:gd name="connsiteX49" fmla="*/ 1681448 w 1995485"/>
              <a:gd name="connsiteY49" fmla="*/ 1341912 h 1876301"/>
              <a:gd name="connsiteX50" fmla="*/ 1645822 w 1995485"/>
              <a:gd name="connsiteY50" fmla="*/ 1235034 h 1876301"/>
              <a:gd name="connsiteX51" fmla="*/ 1610196 w 1995485"/>
              <a:gd name="connsiteY51" fmla="*/ 1211283 h 1876301"/>
              <a:gd name="connsiteX52" fmla="*/ 1598321 w 1995485"/>
              <a:gd name="connsiteY52" fmla="*/ 1175657 h 1876301"/>
              <a:gd name="connsiteX53" fmla="*/ 1622071 w 1995485"/>
              <a:gd name="connsiteY53" fmla="*/ 1128156 h 1876301"/>
              <a:gd name="connsiteX54" fmla="*/ 1705198 w 1995485"/>
              <a:gd name="connsiteY54" fmla="*/ 1080654 h 1876301"/>
              <a:gd name="connsiteX55" fmla="*/ 1800201 w 1995485"/>
              <a:gd name="connsiteY55" fmla="*/ 1009402 h 1876301"/>
              <a:gd name="connsiteX56" fmla="*/ 1835827 w 1995485"/>
              <a:gd name="connsiteY56" fmla="*/ 985652 h 1876301"/>
              <a:gd name="connsiteX57" fmla="*/ 1871453 w 1995485"/>
              <a:gd name="connsiteY57" fmla="*/ 950026 h 1876301"/>
              <a:gd name="connsiteX58" fmla="*/ 1942705 w 1995485"/>
              <a:gd name="connsiteY58" fmla="*/ 902525 h 1876301"/>
              <a:gd name="connsiteX59" fmla="*/ 1990206 w 1995485"/>
              <a:gd name="connsiteY59" fmla="*/ 831273 h 1876301"/>
              <a:gd name="connsiteX60" fmla="*/ 1966456 w 1995485"/>
              <a:gd name="connsiteY60" fmla="*/ 451262 h 1876301"/>
              <a:gd name="connsiteX61" fmla="*/ 1942705 w 1995485"/>
              <a:gd name="connsiteY61" fmla="*/ 403761 h 1876301"/>
              <a:gd name="connsiteX62" fmla="*/ 1930830 w 1995485"/>
              <a:gd name="connsiteY62" fmla="*/ 344384 h 1876301"/>
              <a:gd name="connsiteX63" fmla="*/ 1871453 w 1995485"/>
              <a:gd name="connsiteY63" fmla="*/ 261257 h 1876301"/>
              <a:gd name="connsiteX64" fmla="*/ 1835827 w 1995485"/>
              <a:gd name="connsiteY64" fmla="*/ 190005 h 1876301"/>
              <a:gd name="connsiteX65" fmla="*/ 1752700 w 1995485"/>
              <a:gd name="connsiteY65" fmla="*/ 201880 h 187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95485" h="1876301">
                <a:moveTo>
                  <a:pt x="1752700" y="201880"/>
                </a:moveTo>
                <a:lnTo>
                  <a:pt x="1752700" y="201880"/>
                </a:lnTo>
                <a:cubicBezTo>
                  <a:pt x="1721032" y="178129"/>
                  <a:pt x="1693102" y="148331"/>
                  <a:pt x="1657697" y="130628"/>
                </a:cubicBezTo>
                <a:cubicBezTo>
                  <a:pt x="1581975" y="92767"/>
                  <a:pt x="1499668" y="93959"/>
                  <a:pt x="1420191" y="71252"/>
                </a:cubicBezTo>
                <a:cubicBezTo>
                  <a:pt x="1375641" y="58524"/>
                  <a:pt x="1334511" y="34988"/>
                  <a:pt x="1289562" y="23751"/>
                </a:cubicBezTo>
                <a:cubicBezTo>
                  <a:pt x="1254787" y="15057"/>
                  <a:pt x="1218252" y="16321"/>
                  <a:pt x="1182684" y="11875"/>
                </a:cubicBezTo>
                <a:cubicBezTo>
                  <a:pt x="1154910" y="8403"/>
                  <a:pt x="1127266" y="3958"/>
                  <a:pt x="1099557" y="0"/>
                </a:cubicBezTo>
                <a:cubicBezTo>
                  <a:pt x="972887" y="3958"/>
                  <a:pt x="845459" y="-2515"/>
                  <a:pt x="719547" y="11875"/>
                </a:cubicBezTo>
                <a:cubicBezTo>
                  <a:pt x="692504" y="14966"/>
                  <a:pt x="669189" y="79970"/>
                  <a:pt x="660170" y="95002"/>
                </a:cubicBezTo>
                <a:cubicBezTo>
                  <a:pt x="645484" y="119479"/>
                  <a:pt x="625435" y="140723"/>
                  <a:pt x="612669" y="166254"/>
                </a:cubicBezTo>
                <a:cubicBezTo>
                  <a:pt x="577583" y="236426"/>
                  <a:pt x="599977" y="199932"/>
                  <a:pt x="541417" y="273132"/>
                </a:cubicBezTo>
                <a:cubicBezTo>
                  <a:pt x="504335" y="384371"/>
                  <a:pt x="565084" y="219836"/>
                  <a:pt x="493915" y="344384"/>
                </a:cubicBezTo>
                <a:cubicBezTo>
                  <a:pt x="485817" y="358555"/>
                  <a:pt x="487771" y="376604"/>
                  <a:pt x="482040" y="391886"/>
                </a:cubicBezTo>
                <a:cubicBezTo>
                  <a:pt x="475824" y="408462"/>
                  <a:pt x="467397" y="424207"/>
                  <a:pt x="458289" y="439387"/>
                </a:cubicBezTo>
                <a:cubicBezTo>
                  <a:pt x="428410" y="489185"/>
                  <a:pt x="415123" y="511299"/>
                  <a:pt x="375162" y="546265"/>
                </a:cubicBezTo>
                <a:cubicBezTo>
                  <a:pt x="356087" y="562956"/>
                  <a:pt x="337372" y="580482"/>
                  <a:pt x="315786" y="593766"/>
                </a:cubicBezTo>
                <a:cubicBezTo>
                  <a:pt x="285633" y="612322"/>
                  <a:pt x="251524" y="623701"/>
                  <a:pt x="220783" y="641267"/>
                </a:cubicBezTo>
                <a:cubicBezTo>
                  <a:pt x="52283" y="737553"/>
                  <a:pt x="228377" y="645429"/>
                  <a:pt x="102030" y="724395"/>
                </a:cubicBezTo>
                <a:cubicBezTo>
                  <a:pt x="68493" y="745355"/>
                  <a:pt x="53531" y="748477"/>
                  <a:pt x="18902" y="760021"/>
                </a:cubicBezTo>
                <a:cubicBezTo>
                  <a:pt x="-8179" y="841266"/>
                  <a:pt x="-4352" y="814624"/>
                  <a:pt x="18902" y="961901"/>
                </a:cubicBezTo>
                <a:cubicBezTo>
                  <a:pt x="22227" y="982957"/>
                  <a:pt x="28491" y="1005345"/>
                  <a:pt x="42653" y="1021278"/>
                </a:cubicBezTo>
                <a:cubicBezTo>
                  <a:pt x="61617" y="1042613"/>
                  <a:pt x="90520" y="1052410"/>
                  <a:pt x="113905" y="1068779"/>
                </a:cubicBezTo>
                <a:cubicBezTo>
                  <a:pt x="130119" y="1080129"/>
                  <a:pt x="143320" y="1096367"/>
                  <a:pt x="161406" y="1104405"/>
                </a:cubicBezTo>
                <a:cubicBezTo>
                  <a:pt x="179851" y="1112603"/>
                  <a:pt x="201310" y="1110969"/>
                  <a:pt x="220783" y="1116280"/>
                </a:cubicBezTo>
                <a:cubicBezTo>
                  <a:pt x="244936" y="1122867"/>
                  <a:pt x="267747" y="1133959"/>
                  <a:pt x="292035" y="1140031"/>
                </a:cubicBezTo>
                <a:cubicBezTo>
                  <a:pt x="363824" y="1157978"/>
                  <a:pt x="324053" y="1146745"/>
                  <a:pt x="410788" y="1175657"/>
                </a:cubicBezTo>
                <a:cubicBezTo>
                  <a:pt x="433631" y="1183271"/>
                  <a:pt x="458289" y="1183574"/>
                  <a:pt x="482040" y="1187532"/>
                </a:cubicBezTo>
                <a:cubicBezTo>
                  <a:pt x="501832" y="1199407"/>
                  <a:pt x="520772" y="1212836"/>
                  <a:pt x="541417" y="1223158"/>
                </a:cubicBezTo>
                <a:cubicBezTo>
                  <a:pt x="568381" y="1236640"/>
                  <a:pt x="598694" y="1243274"/>
                  <a:pt x="624544" y="1258784"/>
                </a:cubicBezTo>
                <a:cubicBezTo>
                  <a:pt x="638945" y="1267425"/>
                  <a:pt x="645929" y="1285509"/>
                  <a:pt x="660170" y="1294410"/>
                </a:cubicBezTo>
                <a:cubicBezTo>
                  <a:pt x="678247" y="1305708"/>
                  <a:pt x="700067" y="1309503"/>
                  <a:pt x="719547" y="1318161"/>
                </a:cubicBezTo>
                <a:cubicBezTo>
                  <a:pt x="735724" y="1325351"/>
                  <a:pt x="752036" y="1332530"/>
                  <a:pt x="767048" y="1341912"/>
                </a:cubicBezTo>
                <a:cubicBezTo>
                  <a:pt x="783832" y="1352402"/>
                  <a:pt x="798335" y="1366188"/>
                  <a:pt x="814549" y="1377538"/>
                </a:cubicBezTo>
                <a:cubicBezTo>
                  <a:pt x="837934" y="1393907"/>
                  <a:pt x="862050" y="1409205"/>
                  <a:pt x="885801" y="1425039"/>
                </a:cubicBezTo>
                <a:cubicBezTo>
                  <a:pt x="896216" y="1431983"/>
                  <a:pt x="909552" y="1432956"/>
                  <a:pt x="921427" y="1436914"/>
                </a:cubicBezTo>
                <a:cubicBezTo>
                  <a:pt x="977413" y="1520893"/>
                  <a:pt x="907137" y="1416907"/>
                  <a:pt x="980804" y="1520041"/>
                </a:cubicBezTo>
                <a:cubicBezTo>
                  <a:pt x="989100" y="1531655"/>
                  <a:pt x="998171" y="1542902"/>
                  <a:pt x="1004554" y="1555667"/>
                </a:cubicBezTo>
                <a:cubicBezTo>
                  <a:pt x="1033234" y="1613027"/>
                  <a:pt x="992002" y="1575007"/>
                  <a:pt x="1052056" y="1615044"/>
                </a:cubicBezTo>
                <a:cubicBezTo>
                  <a:pt x="1063931" y="1638795"/>
                  <a:pt x="1076897" y="1662031"/>
                  <a:pt x="1087682" y="1686296"/>
                </a:cubicBezTo>
                <a:cubicBezTo>
                  <a:pt x="1092766" y="1697735"/>
                  <a:pt x="1092613" y="1711507"/>
                  <a:pt x="1099557" y="1721922"/>
                </a:cubicBezTo>
                <a:cubicBezTo>
                  <a:pt x="1108873" y="1735896"/>
                  <a:pt x="1123308" y="1745673"/>
                  <a:pt x="1135183" y="1757548"/>
                </a:cubicBezTo>
                <a:cubicBezTo>
                  <a:pt x="1139141" y="1769423"/>
                  <a:pt x="1140114" y="1782759"/>
                  <a:pt x="1147058" y="1793174"/>
                </a:cubicBezTo>
                <a:cubicBezTo>
                  <a:pt x="1160189" y="1812871"/>
                  <a:pt x="1196404" y="1841598"/>
                  <a:pt x="1218310" y="1852551"/>
                </a:cubicBezTo>
                <a:cubicBezTo>
                  <a:pt x="1235345" y="1861069"/>
                  <a:pt x="1286219" y="1872497"/>
                  <a:pt x="1301437" y="1876301"/>
                </a:cubicBezTo>
                <a:cubicBezTo>
                  <a:pt x="1384564" y="1868384"/>
                  <a:pt x="1468937" y="1868927"/>
                  <a:pt x="1550819" y="1852551"/>
                </a:cubicBezTo>
                <a:cubicBezTo>
                  <a:pt x="1596483" y="1843418"/>
                  <a:pt x="1603781" y="1801432"/>
                  <a:pt x="1622071" y="1769423"/>
                </a:cubicBezTo>
                <a:cubicBezTo>
                  <a:pt x="1689228" y="1651896"/>
                  <a:pt x="1597781" y="1829878"/>
                  <a:pt x="1669573" y="1686296"/>
                </a:cubicBezTo>
                <a:cubicBezTo>
                  <a:pt x="1673531" y="1658587"/>
                  <a:pt x="1676441" y="1630708"/>
                  <a:pt x="1681448" y="1603169"/>
                </a:cubicBezTo>
                <a:cubicBezTo>
                  <a:pt x="1684368" y="1587111"/>
                  <a:pt x="1693323" y="1571988"/>
                  <a:pt x="1693323" y="1555667"/>
                </a:cubicBezTo>
                <a:cubicBezTo>
                  <a:pt x="1693323" y="1484305"/>
                  <a:pt x="1687374" y="1413027"/>
                  <a:pt x="1681448" y="1341912"/>
                </a:cubicBezTo>
                <a:cubicBezTo>
                  <a:pt x="1677829" y="1298484"/>
                  <a:pt x="1676645" y="1265857"/>
                  <a:pt x="1645822" y="1235034"/>
                </a:cubicBezTo>
                <a:cubicBezTo>
                  <a:pt x="1635730" y="1224942"/>
                  <a:pt x="1622071" y="1219200"/>
                  <a:pt x="1610196" y="1211283"/>
                </a:cubicBezTo>
                <a:cubicBezTo>
                  <a:pt x="1606238" y="1199408"/>
                  <a:pt x="1596551" y="1188049"/>
                  <a:pt x="1598321" y="1175657"/>
                </a:cubicBezTo>
                <a:cubicBezTo>
                  <a:pt x="1600824" y="1158132"/>
                  <a:pt x="1610738" y="1141756"/>
                  <a:pt x="1622071" y="1128156"/>
                </a:cubicBezTo>
                <a:cubicBezTo>
                  <a:pt x="1635222" y="1112375"/>
                  <a:pt x="1691078" y="1088723"/>
                  <a:pt x="1705198" y="1080654"/>
                </a:cubicBezTo>
                <a:cubicBezTo>
                  <a:pt x="1742791" y="1059172"/>
                  <a:pt x="1763639" y="1036823"/>
                  <a:pt x="1800201" y="1009402"/>
                </a:cubicBezTo>
                <a:cubicBezTo>
                  <a:pt x="1811619" y="1000839"/>
                  <a:pt x="1824863" y="994789"/>
                  <a:pt x="1835827" y="985652"/>
                </a:cubicBezTo>
                <a:cubicBezTo>
                  <a:pt x="1848729" y="974901"/>
                  <a:pt x="1858196" y="960337"/>
                  <a:pt x="1871453" y="950026"/>
                </a:cubicBezTo>
                <a:cubicBezTo>
                  <a:pt x="1893985" y="932501"/>
                  <a:pt x="1942705" y="902525"/>
                  <a:pt x="1942705" y="902525"/>
                </a:cubicBezTo>
                <a:cubicBezTo>
                  <a:pt x="1958539" y="878774"/>
                  <a:pt x="1991190" y="859801"/>
                  <a:pt x="1990206" y="831273"/>
                </a:cubicBezTo>
                <a:cubicBezTo>
                  <a:pt x="1988957" y="795061"/>
                  <a:pt x="2013448" y="560909"/>
                  <a:pt x="1966456" y="451262"/>
                </a:cubicBezTo>
                <a:cubicBezTo>
                  <a:pt x="1959483" y="434991"/>
                  <a:pt x="1950622" y="419595"/>
                  <a:pt x="1942705" y="403761"/>
                </a:cubicBezTo>
                <a:cubicBezTo>
                  <a:pt x="1938747" y="383969"/>
                  <a:pt x="1937917" y="363283"/>
                  <a:pt x="1930830" y="344384"/>
                </a:cubicBezTo>
                <a:cubicBezTo>
                  <a:pt x="1926489" y="332808"/>
                  <a:pt x="1873501" y="263988"/>
                  <a:pt x="1871453" y="261257"/>
                </a:cubicBezTo>
                <a:cubicBezTo>
                  <a:pt x="1865357" y="242970"/>
                  <a:pt x="1854786" y="200839"/>
                  <a:pt x="1835827" y="190005"/>
                </a:cubicBezTo>
                <a:cubicBezTo>
                  <a:pt x="1813687" y="177354"/>
                  <a:pt x="1766554" y="199901"/>
                  <a:pt x="1752700" y="201880"/>
                </a:cubicBezTo>
                <a:close/>
              </a:path>
            </a:pathLst>
          </a:custGeom>
          <a:solidFill>
            <a:schemeClr val="bg2">
              <a:alpha val="1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7236296" y="3188691"/>
            <a:ext cx="165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Inverse </a:t>
            </a:r>
            <a:r>
              <a:rPr lang="fr-FR" dirty="0" err="1" smtClean="0">
                <a:solidFill>
                  <a:srgbClr val="FF0000"/>
                </a:solidFill>
              </a:rPr>
              <a:t>ball</a:t>
            </a:r>
            <a:r>
              <a:rPr lang="fr-FR" dirty="0" smtClean="0">
                <a:solidFill>
                  <a:srgbClr val="FF0000"/>
                </a:solidFill>
              </a:rPr>
              <a:t> of L(v)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744849" y="29510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6104651" y="29510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21"/>
          <p:cNvCxnSpPr>
            <a:stCxn id="8" idx="4"/>
            <a:endCxn id="28" idx="0"/>
          </p:cNvCxnSpPr>
          <p:nvPr/>
        </p:nvCxnSpPr>
        <p:spPr>
          <a:xfrm flipH="1">
            <a:off x="2816857" y="2632924"/>
            <a:ext cx="125612" cy="318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"/>
              <p:cNvSpPr txBox="1">
                <a:spLocks/>
              </p:cNvSpPr>
              <p:nvPr/>
            </p:nvSpPr>
            <p:spPr>
              <a:xfrm>
                <a:off x="170183" y="4701814"/>
                <a:ext cx="8679738" cy="2156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Landmarks</a:t>
                </a:r>
                <a:r>
                  <a:rPr lang="fr-FR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L</a:t>
                </a:r>
                <a:r>
                  <a:rPr lang="fr-FR" sz="24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sz="2400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nodes</a:t>
                </a:r>
                <a:r>
                  <a:rPr lang="fr-FR" sz="2400" dirty="0" smtClean="0"/>
                  <a:t> and </a:t>
                </a:r>
                <a:r>
                  <a:rPr lang="fr-FR" sz="2400" dirty="0" err="1" smtClean="0"/>
                  <a:t>shortest</a:t>
                </a:r>
                <a:r>
                  <a:rPr lang="fr-FR" sz="2400" dirty="0" smtClean="0"/>
                  <a:t> </a:t>
                </a:r>
                <a:r>
                  <a:rPr lang="fr-FR" sz="2400" dirty="0" err="1"/>
                  <a:t>paths</a:t>
                </a:r>
                <a:r>
                  <a:rPr lang="fr-FR" sz="2400" dirty="0"/>
                  <a:t> </a:t>
                </a:r>
                <a:r>
                  <a:rPr lang="fr-FR" sz="2400" dirty="0" err="1" smtClean="0"/>
                  <a:t>trees</a:t>
                </a:r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err="1" smtClean="0">
                    <a:solidFill>
                      <a:srgbClr val="0070C0"/>
                    </a:solidFill>
                  </a:rPr>
                  <a:t>vicinity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rgbClr val="0070C0"/>
                    </a:solidFill>
                  </a:rPr>
                  <a:t>balls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B</a:t>
                </a:r>
                <a:r>
                  <a:rPr lang="fr-FR" sz="2400" dirty="0" smtClean="0"/>
                  <a:t>: </a:t>
                </a:r>
                <a:r>
                  <a:rPr lang="fr-FR" sz="2400" dirty="0" err="1" smtClean="0"/>
                  <a:t>closest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nodes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until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reaching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Landmarks</a:t>
                </a:r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b="1" dirty="0" err="1" smtClean="0"/>
                  <a:t>Routing</a:t>
                </a:r>
                <a:r>
                  <a:rPr lang="fr-FR" sz="2400" b="1" dirty="0" smtClean="0"/>
                  <a:t> </a:t>
                </a:r>
                <a:r>
                  <a:rPr lang="fr-FR" sz="2400" b="1" dirty="0" err="1" smtClean="0"/>
                  <a:t>from</a:t>
                </a:r>
                <a:r>
                  <a:rPr lang="fr-FR" sz="2400" b="1" dirty="0" smtClean="0"/>
                  <a:t> u to v</a:t>
                </a:r>
                <a:r>
                  <a:rPr lang="fr-FR" sz="2400" dirty="0" smtClean="0"/>
                  <a:t>: if v not in 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B(u)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reach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landmark</a:t>
                </a:r>
                <a:r>
                  <a:rPr lang="fr-FR" sz="2400" dirty="0" smtClean="0"/>
                  <a:t> H(v)</a:t>
                </a:r>
              </a:p>
              <a:p>
                <a:pPr lvl="1"/>
                <a:r>
                  <a:rPr lang="fr-FR" sz="2000" dirty="0" err="1" smtClean="0"/>
                  <a:t>random</a:t>
                </a:r>
                <a:r>
                  <a:rPr lang="fr-FR" sz="2000" dirty="0" smtClean="0"/>
                  <a:t> hash </a:t>
                </a:r>
                <a:r>
                  <a:rPr lang="fr-FR" sz="2000" dirty="0" err="1" smtClean="0"/>
                  <a:t>function</a:t>
                </a:r>
                <a:r>
                  <a:rPr lang="fr-FR" sz="2000" dirty="0" smtClean="0"/>
                  <a:t> h(</a:t>
                </a:r>
                <a:r>
                  <a:rPr lang="fr-FR" sz="2000" dirty="0" err="1" smtClean="0"/>
                  <a:t>id</a:t>
                </a:r>
                <a:r>
                  <a:rPr lang="fr-FR" sz="2000" baseline="-25000" dirty="0" err="1" smtClean="0"/>
                  <a:t>v</a:t>
                </a:r>
                <a:r>
                  <a:rPr lang="fr-FR" sz="2000" dirty="0" smtClean="0"/>
                  <a:t>) in [1,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fr-FR" sz="2000" dirty="0" smtClean="0"/>
                  <a:t>]</a:t>
                </a:r>
              </a:p>
              <a:p>
                <a:pPr lvl="1"/>
                <a:r>
                  <a:rPr lang="fr-FR" sz="2000" dirty="0" smtClean="0"/>
                  <a:t>H(v): </a:t>
                </a:r>
                <a:r>
                  <a:rPr lang="fr-FR" sz="2000" dirty="0" err="1" smtClean="0"/>
                  <a:t>landmark</a:t>
                </a:r>
                <a:r>
                  <a:rPr lang="fr-FR" sz="2000" dirty="0" smtClean="0"/>
                  <a:t> in charge the hash value h(v) … </a:t>
                </a:r>
                <a:r>
                  <a:rPr lang="fr-FR" sz="2000" dirty="0" err="1" smtClean="0"/>
                  <a:t>knows</a:t>
                </a:r>
                <a:r>
                  <a:rPr lang="fr-FR" sz="2000" dirty="0" smtClean="0"/>
                  <a:t> L(v) …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1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3" y="4701814"/>
                <a:ext cx="8679738" cy="2156186"/>
              </a:xfrm>
              <a:prstGeom prst="rect">
                <a:avLst/>
              </a:prstGeom>
              <a:blipFill rotWithShape="1">
                <a:blip r:embed="rId2"/>
                <a:stretch>
                  <a:fillRect l="-1124" t="-1695" b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0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589240"/>
            <a:ext cx="8219256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err="1" smtClean="0"/>
              <a:t>Only</a:t>
            </a:r>
            <a:r>
              <a:rPr lang="fr-FR" dirty="0" smtClean="0"/>
              <a:t> 1 </a:t>
            </a:r>
            <a:r>
              <a:rPr lang="fr-FR" dirty="0" err="1" smtClean="0"/>
              <a:t>shortest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 </a:t>
            </a:r>
            <a:r>
              <a:rPr lang="fr-FR" dirty="0" err="1" smtClean="0"/>
              <a:t>rooted</a:t>
            </a:r>
            <a:r>
              <a:rPr lang="fr-FR" dirty="0" smtClean="0"/>
              <a:t> in the leader !!!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proposition: Cluster</a:t>
            </a:r>
            <a:br>
              <a:rPr lang="fr-FR" dirty="0" smtClean="0"/>
            </a:br>
            <a:r>
              <a:rPr lang="fr-FR" sz="2000" dirty="0" err="1" smtClean="0"/>
              <a:t>specialized</a:t>
            </a:r>
            <a:r>
              <a:rPr lang="fr-FR" sz="2000" dirty="0" smtClean="0"/>
              <a:t> </a:t>
            </a:r>
            <a:r>
              <a:rPr lang="fr-FR" sz="2000" dirty="0"/>
              <a:t>to power </a:t>
            </a:r>
            <a:r>
              <a:rPr lang="fr-FR" sz="2000" dirty="0" err="1"/>
              <a:t>law</a:t>
            </a:r>
            <a:r>
              <a:rPr lang="fr-FR" sz="2000" dirty="0"/>
              <a:t> </a:t>
            </a:r>
            <a:r>
              <a:rPr lang="fr-FR" sz="2000" dirty="0" smtClean="0"/>
              <a:t>networks and </a:t>
            </a:r>
            <a:r>
              <a:rPr lang="fr-FR" sz="2000" dirty="0" err="1" smtClean="0"/>
              <a:t>minimizing</a:t>
            </a:r>
            <a:r>
              <a:rPr lang="fr-FR" sz="2000" dirty="0" smtClean="0"/>
              <a:t> memory.</a:t>
            </a:r>
            <a:endParaRPr lang="en-US" sz="2000" dirty="0"/>
          </a:p>
        </p:txBody>
      </p:sp>
      <p:sp>
        <p:nvSpPr>
          <p:cNvPr id="4" name="Ellipse 3"/>
          <p:cNvSpPr/>
          <p:nvPr/>
        </p:nvSpPr>
        <p:spPr>
          <a:xfrm>
            <a:off x="3347864" y="1988840"/>
            <a:ext cx="2232248" cy="19442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2051720" y="2996952"/>
            <a:ext cx="1296144" cy="1296144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5364088" y="3023094"/>
            <a:ext cx="1800200" cy="184606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627784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546508" y="29510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5231062" y="311668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6192180" y="387411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4283968" y="291379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650056" y="249067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2543339" y="37170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248667" y="39237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347864" y="2616922"/>
            <a:ext cx="66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L(u)</a:t>
            </a:r>
            <a:endParaRPr lang="en-US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004048" y="2785534"/>
            <a:ext cx="66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L(v)</a:t>
            </a:r>
            <a:endParaRPr lang="en-US" baseline="-25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863688" y="31493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leader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4283968" y="21633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H(v)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02870" y="472514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Leader: </a:t>
            </a:r>
            <a:r>
              <a:rPr lang="fr-FR" dirty="0" err="1" smtClean="0">
                <a:solidFill>
                  <a:srgbClr val="FF0000"/>
                </a:solidFill>
              </a:rPr>
              <a:t>node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highest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degree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Landmarks</a:t>
            </a:r>
            <a:r>
              <a:rPr lang="fr-FR" dirty="0" smtClean="0">
                <a:solidFill>
                  <a:srgbClr val="FF0000"/>
                </a:solidFill>
              </a:rPr>
              <a:t> L: </a:t>
            </a:r>
            <a:r>
              <a:rPr lang="fr-FR" dirty="0" err="1" smtClean="0">
                <a:solidFill>
                  <a:srgbClr val="FF0000"/>
                </a:solidFill>
              </a:rPr>
              <a:t>closest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nodes</a:t>
            </a:r>
            <a:r>
              <a:rPr lang="fr-FR" dirty="0" smtClean="0">
                <a:solidFill>
                  <a:srgbClr val="FF0000"/>
                </a:solidFill>
              </a:rPr>
              <a:t> of leader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Connecteur droit avec flèche 21"/>
          <p:cNvCxnSpPr>
            <a:stCxn id="7" idx="0"/>
            <a:endCxn id="8" idx="4"/>
          </p:cNvCxnSpPr>
          <p:nvPr/>
        </p:nvCxnSpPr>
        <p:spPr>
          <a:xfrm flipV="1">
            <a:off x="2699792" y="3095102"/>
            <a:ext cx="918724" cy="477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>
            <a:stCxn id="11" idx="5"/>
          </p:cNvCxnSpPr>
          <p:nvPr/>
        </p:nvCxnSpPr>
        <p:spPr>
          <a:xfrm rot="16200000" flipH="1">
            <a:off x="4843610" y="2600006"/>
            <a:ext cx="896332" cy="176976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8" idx="5"/>
            <a:endCxn id="11" idx="1"/>
          </p:cNvCxnSpPr>
          <p:nvPr/>
        </p:nvCxnSpPr>
        <p:spPr>
          <a:xfrm flipV="1">
            <a:off x="3669433" y="2934889"/>
            <a:ext cx="635626" cy="139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1" idx="7"/>
          </p:cNvCxnSpPr>
          <p:nvPr/>
        </p:nvCxnSpPr>
        <p:spPr>
          <a:xfrm flipV="1">
            <a:off x="4406893" y="2532662"/>
            <a:ext cx="237115" cy="402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4463988" y="2532662"/>
            <a:ext cx="330084" cy="471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17F08-103A-400D-9B6D-6FC28AA059A8}" type="slidenum">
              <a:rPr lang="en-US" altLang="en-US"/>
              <a:pPr/>
              <a:t>2</a:t>
            </a:fld>
            <a:endParaRPr lang="en-US" altLang="en-US"/>
          </a:p>
        </p:txBody>
      </p:sp>
      <p:cxnSp>
        <p:nvCxnSpPr>
          <p:cNvPr id="43009" name="AutoShape 1"/>
          <p:cNvCxnSpPr>
            <a:cxnSpLocks noChangeShapeType="1"/>
            <a:stCxn id="43011" idx="0"/>
            <a:endCxn id="43013" idx="0"/>
          </p:cNvCxnSpPr>
          <p:nvPr/>
        </p:nvCxnSpPr>
        <p:spPr bwMode="auto">
          <a:xfrm>
            <a:off x="2866430" y="2134195"/>
            <a:ext cx="696516" cy="189309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0" name="AutoShape 2"/>
          <p:cNvCxnSpPr>
            <a:cxnSpLocks noChangeShapeType="1"/>
            <a:stCxn id="43011" idx="0"/>
            <a:endCxn id="43027" idx="0"/>
          </p:cNvCxnSpPr>
          <p:nvPr/>
        </p:nvCxnSpPr>
        <p:spPr bwMode="auto">
          <a:xfrm flipH="1">
            <a:off x="1366242" y="2134195"/>
            <a:ext cx="1500188" cy="25896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1" name="Oval 3"/>
          <p:cNvSpPr>
            <a:spLocks/>
          </p:cNvSpPr>
          <p:nvPr/>
        </p:nvSpPr>
        <p:spPr bwMode="auto">
          <a:xfrm>
            <a:off x="2678906" y="1946672"/>
            <a:ext cx="375047" cy="375047"/>
          </a:xfrm>
          <a:prstGeom prst="ellipse">
            <a:avLst/>
          </a:prstGeom>
          <a:solidFill>
            <a:srgbClr val="59605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3012" name="AutoShape 4"/>
          <p:cNvCxnSpPr>
            <a:cxnSpLocks noChangeShapeType="1"/>
            <a:stCxn id="43013" idx="0"/>
            <a:endCxn id="43025" idx="0"/>
          </p:cNvCxnSpPr>
          <p:nvPr/>
        </p:nvCxnSpPr>
        <p:spPr bwMode="auto">
          <a:xfrm flipH="1">
            <a:off x="2339578" y="4027289"/>
            <a:ext cx="1223367" cy="94543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3" name="Oval 5"/>
          <p:cNvSpPr>
            <a:spLocks/>
          </p:cNvSpPr>
          <p:nvPr/>
        </p:nvSpPr>
        <p:spPr bwMode="auto">
          <a:xfrm>
            <a:off x="3375422" y="3839766"/>
            <a:ext cx="375047" cy="3750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3014" name="AutoShape 6"/>
          <p:cNvCxnSpPr>
            <a:cxnSpLocks noChangeShapeType="1"/>
            <a:stCxn id="43021" idx="0"/>
            <a:endCxn id="43016" idx="0"/>
          </p:cNvCxnSpPr>
          <p:nvPr/>
        </p:nvCxnSpPr>
        <p:spPr bwMode="auto">
          <a:xfrm flipH="1">
            <a:off x="4688086" y="2643188"/>
            <a:ext cx="1580555" cy="616148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AutoShape 7"/>
          <p:cNvCxnSpPr>
            <a:cxnSpLocks noChangeShapeType="1"/>
            <a:stCxn id="43016" idx="0"/>
            <a:endCxn id="43024" idx="0"/>
          </p:cNvCxnSpPr>
          <p:nvPr/>
        </p:nvCxnSpPr>
        <p:spPr bwMode="auto">
          <a:xfrm flipH="1">
            <a:off x="2232422" y="3259336"/>
            <a:ext cx="2455664" cy="401836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6" name="Oval 8"/>
          <p:cNvSpPr>
            <a:spLocks/>
          </p:cNvSpPr>
          <p:nvPr/>
        </p:nvSpPr>
        <p:spPr bwMode="auto">
          <a:xfrm>
            <a:off x="4500562" y="3071812"/>
            <a:ext cx="375047" cy="3750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3017" name="AutoShape 9"/>
          <p:cNvCxnSpPr>
            <a:cxnSpLocks noChangeShapeType="1"/>
            <a:stCxn id="43026" idx="0"/>
            <a:endCxn id="43019" idx="0"/>
          </p:cNvCxnSpPr>
          <p:nvPr/>
        </p:nvCxnSpPr>
        <p:spPr bwMode="auto">
          <a:xfrm flipH="1">
            <a:off x="6197203" y="3446859"/>
            <a:ext cx="1571625" cy="115193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AutoShape 10"/>
          <p:cNvCxnSpPr>
            <a:cxnSpLocks noChangeShapeType="1"/>
            <a:stCxn id="43021" idx="0"/>
            <a:endCxn id="43019" idx="0"/>
          </p:cNvCxnSpPr>
          <p:nvPr/>
        </p:nvCxnSpPr>
        <p:spPr bwMode="auto">
          <a:xfrm flipH="1">
            <a:off x="6197203" y="2643187"/>
            <a:ext cx="71438" cy="1955602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9" name="Oval 11"/>
          <p:cNvSpPr>
            <a:spLocks/>
          </p:cNvSpPr>
          <p:nvPr/>
        </p:nvSpPr>
        <p:spPr bwMode="auto">
          <a:xfrm>
            <a:off x="6009680" y="4411266"/>
            <a:ext cx="375047" cy="3750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3020" name="AutoShape 12"/>
          <p:cNvCxnSpPr>
            <a:cxnSpLocks noChangeShapeType="1"/>
            <a:stCxn id="43021" idx="0"/>
            <a:endCxn id="43026" idx="0"/>
          </p:cNvCxnSpPr>
          <p:nvPr/>
        </p:nvCxnSpPr>
        <p:spPr bwMode="auto">
          <a:xfrm>
            <a:off x="6268640" y="2643187"/>
            <a:ext cx="1500188" cy="803672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1" name="Oval 13"/>
          <p:cNvSpPr>
            <a:spLocks/>
          </p:cNvSpPr>
          <p:nvPr/>
        </p:nvSpPr>
        <p:spPr bwMode="auto">
          <a:xfrm>
            <a:off x="6081117" y="2455664"/>
            <a:ext cx="375047" cy="3750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3022" name="AutoShape 14"/>
          <p:cNvCxnSpPr>
            <a:cxnSpLocks noChangeShapeType="1"/>
            <a:stCxn id="43024" idx="0"/>
            <a:endCxn id="43025" idx="0"/>
          </p:cNvCxnSpPr>
          <p:nvPr/>
        </p:nvCxnSpPr>
        <p:spPr bwMode="auto">
          <a:xfrm>
            <a:off x="2232422" y="3661172"/>
            <a:ext cx="107156" cy="131266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3" name="AutoShape 15"/>
          <p:cNvCxnSpPr>
            <a:cxnSpLocks noChangeShapeType="1"/>
            <a:stCxn id="43027" idx="0"/>
            <a:endCxn id="43024" idx="0"/>
          </p:cNvCxnSpPr>
          <p:nvPr/>
        </p:nvCxnSpPr>
        <p:spPr bwMode="auto">
          <a:xfrm>
            <a:off x="1366242" y="2393156"/>
            <a:ext cx="866180" cy="1268016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4" name="Oval 16"/>
          <p:cNvSpPr>
            <a:spLocks/>
          </p:cNvSpPr>
          <p:nvPr/>
        </p:nvSpPr>
        <p:spPr bwMode="auto">
          <a:xfrm>
            <a:off x="2044898" y="3473648"/>
            <a:ext cx="375047" cy="3750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Oval 17"/>
          <p:cNvSpPr>
            <a:spLocks/>
          </p:cNvSpPr>
          <p:nvPr/>
        </p:nvSpPr>
        <p:spPr bwMode="auto">
          <a:xfrm>
            <a:off x="2152055" y="4786312"/>
            <a:ext cx="375047" cy="3750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Oval 18"/>
          <p:cNvSpPr>
            <a:spLocks/>
          </p:cNvSpPr>
          <p:nvPr/>
        </p:nvSpPr>
        <p:spPr bwMode="auto">
          <a:xfrm>
            <a:off x="7581305" y="3259336"/>
            <a:ext cx="375047" cy="3750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Oval 19"/>
          <p:cNvSpPr>
            <a:spLocks/>
          </p:cNvSpPr>
          <p:nvPr/>
        </p:nvSpPr>
        <p:spPr bwMode="auto">
          <a:xfrm>
            <a:off x="1178719" y="2205633"/>
            <a:ext cx="375047" cy="375047"/>
          </a:xfrm>
          <a:prstGeom prst="ellipse">
            <a:avLst/>
          </a:prstGeom>
          <a:solidFill>
            <a:schemeClr val="accent1"/>
          </a:solidFill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8" name="Rectangle 20"/>
          <p:cNvSpPr>
            <a:spLocks/>
          </p:cNvSpPr>
          <p:nvPr/>
        </p:nvSpPr>
        <p:spPr bwMode="auto">
          <a:xfrm>
            <a:off x="250031" y="178594"/>
            <a:ext cx="86439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5100" dirty="0" smtClean="0">
                <a:ea typeface="Gill Sans Light" charset="0"/>
                <a:cs typeface="Gill Sans Light" charset="0"/>
              </a:rPr>
              <a:t>Routing for </a:t>
            </a:r>
            <a:r>
              <a:rPr lang="en-US" altLang="en-US" sz="5100" dirty="0" smtClean="0">
                <a:solidFill>
                  <a:srgbClr val="FF0000"/>
                </a:solidFill>
                <a:ea typeface="Gill Sans Light" charset="0"/>
                <a:cs typeface="Gill Sans Light" charset="0"/>
              </a:rPr>
              <a:t>n</a:t>
            </a:r>
            <a:r>
              <a:rPr lang="en-US" altLang="en-US" sz="5100" dirty="0" smtClean="0">
                <a:ea typeface="Gill Sans Light" charset="0"/>
                <a:cs typeface="Gill Sans Light" charset="0"/>
              </a:rPr>
              <a:t> destinations</a:t>
            </a:r>
            <a:endParaRPr lang="en-US" altLang="en-US" sz="5100" dirty="0">
              <a:ea typeface="Gill Sans Light" charset="0"/>
              <a:cs typeface="Gill Sans Light" charset="0"/>
            </a:endParaRPr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1154596" y="1430759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latin typeface="Gill Sans" charset="0"/>
                <a:ea typeface="Gill Sans" charset="0"/>
                <a:cs typeface="Gill Sans" charset="0"/>
                <a:sym typeface="Gill Sans" charset="0"/>
              </a:rPr>
              <a:t>u</a:t>
            </a:r>
          </a:p>
        </p:txBody>
      </p:sp>
      <p:sp>
        <p:nvSpPr>
          <p:cNvPr id="43030" name="Rectangle 22"/>
          <p:cNvSpPr>
            <a:spLocks/>
          </p:cNvSpPr>
          <p:nvPr/>
        </p:nvSpPr>
        <p:spPr bwMode="auto">
          <a:xfrm>
            <a:off x="6050700" y="4770462"/>
            <a:ext cx="28854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latin typeface="Gill Sans" charset="0"/>
                <a:ea typeface="Gill Sans" charset="0"/>
                <a:cs typeface="Gill Sans" charset="0"/>
                <a:sym typeface="Gill Sans" charset="0"/>
              </a:rPr>
              <a:t>v</a:t>
            </a:r>
          </a:p>
        </p:txBody>
      </p:sp>
      <p:sp>
        <p:nvSpPr>
          <p:cNvPr id="43031" name="Freeform 23"/>
          <p:cNvSpPr>
            <a:spLocks/>
          </p:cNvSpPr>
          <p:nvPr/>
        </p:nvSpPr>
        <p:spPr bwMode="auto">
          <a:xfrm>
            <a:off x="1321594" y="2332881"/>
            <a:ext cx="4912445" cy="2381994"/>
          </a:xfrm>
          <a:custGeom>
            <a:avLst/>
            <a:gdLst>
              <a:gd name="T0" fmla="*/ 0 w 21492"/>
              <a:gd name="T1" fmla="*/ 0 h 21600"/>
              <a:gd name="T2" fmla="*/ 7734 w 21492"/>
              <a:gd name="T3" fmla="*/ 10746 h 21600"/>
              <a:gd name="T4" fmla="*/ 18163 w 21492"/>
              <a:gd name="T5" fmla="*/ 5481 h 21600"/>
              <a:gd name="T6" fmla="*/ 21483 w 21492"/>
              <a:gd name="T7" fmla="*/ 12042 h 21600"/>
              <a:gd name="T8" fmla="*/ 21327 w 21492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92" h="21600">
                <a:moveTo>
                  <a:pt x="0" y="0"/>
                </a:moveTo>
                <a:cubicBezTo>
                  <a:pt x="0" y="0"/>
                  <a:pt x="3125" y="12123"/>
                  <a:pt x="7734" y="10746"/>
                </a:cubicBezTo>
                <a:cubicBezTo>
                  <a:pt x="12343" y="9369"/>
                  <a:pt x="14140" y="9369"/>
                  <a:pt x="18163" y="5481"/>
                </a:cubicBezTo>
                <a:cubicBezTo>
                  <a:pt x="20649" y="3078"/>
                  <a:pt x="21600" y="6534"/>
                  <a:pt x="21483" y="12042"/>
                </a:cubicBezTo>
                <a:cubicBezTo>
                  <a:pt x="21366" y="17550"/>
                  <a:pt x="21327" y="21600"/>
                  <a:pt x="21327" y="21600"/>
                </a:cubicBezTo>
              </a:path>
            </a:pathLst>
          </a:custGeom>
          <a:noFill/>
          <a:ln w="76200" cap="flat">
            <a:solidFill>
              <a:srgbClr val="A8184B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4303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60942"/>
              </p:ext>
            </p:extLst>
          </p:nvPr>
        </p:nvGraphicFramePr>
        <p:xfrm>
          <a:off x="3873252" y="4036219"/>
          <a:ext cx="1625204" cy="1828800"/>
        </p:xfrm>
        <a:graphic>
          <a:graphicData uri="http://schemas.openxmlformats.org/drawingml/2006/table">
            <a:tbl>
              <a:tblPr/>
              <a:tblGrid>
                <a:gridCol w="812602"/>
                <a:gridCol w="812602"/>
              </a:tblGrid>
              <a:tr h="457200">
                <a:tc>
                  <a:txBody>
                    <a:bodyPr/>
                    <a:lstStyle>
                      <a:lvl1pPr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1pPr>
                      <a:lvl2pPr marL="685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2pPr>
                      <a:lvl3pPr marL="1066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3pPr>
                      <a:lvl4pPr marL="1447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4pPr>
                      <a:lvl5pPr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5pPr>
                      <a:lvl6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6pPr>
                      <a:lvl7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7pPr>
                      <a:lvl8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8pPr>
                      <a:lvl9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ID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1pPr>
                      <a:lvl2pPr marL="685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2pPr>
                      <a:lvl3pPr marL="1066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3pPr>
                      <a:lvl4pPr marL="1447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4pPr>
                      <a:lvl5pPr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5pPr>
                      <a:lvl6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6pPr>
                      <a:lvl7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7pPr>
                      <a:lvl8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8pPr>
                      <a:lvl9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port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1pPr>
                      <a:lvl2pPr marL="685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2pPr>
                      <a:lvl3pPr marL="1066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3pPr>
                      <a:lvl4pPr marL="1447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4pPr>
                      <a:lvl5pPr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5pPr>
                      <a:lvl6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6pPr>
                      <a:lvl7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7pPr>
                      <a:lvl8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8pPr>
                      <a:lvl9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..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1pPr>
                      <a:lvl2pPr marL="685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2pPr>
                      <a:lvl3pPr marL="1066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3pPr>
                      <a:lvl4pPr marL="1447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4pPr>
                      <a:lvl5pPr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5pPr>
                      <a:lvl6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6pPr>
                      <a:lvl7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7pPr>
                      <a:lvl8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8pPr>
                      <a:lvl9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..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1pPr>
                      <a:lvl2pPr marL="685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2pPr>
                      <a:lvl3pPr marL="1066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3pPr>
                      <a:lvl4pPr marL="1447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4pPr>
                      <a:lvl5pPr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5pPr>
                      <a:lvl6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6pPr>
                      <a:lvl7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7pPr>
                      <a:lvl8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8pPr>
                      <a:lvl9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v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1pPr>
                      <a:lvl2pPr marL="685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2pPr>
                      <a:lvl3pPr marL="1066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3pPr>
                      <a:lvl4pPr marL="1447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4pPr>
                      <a:lvl5pPr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5pPr>
                      <a:lvl6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6pPr>
                      <a:lvl7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7pPr>
                      <a:lvl8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8pPr>
                      <a:lvl9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1pPr>
                      <a:lvl2pPr marL="685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2pPr>
                      <a:lvl3pPr marL="1066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3pPr>
                      <a:lvl4pPr marL="1447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4pPr>
                      <a:lvl5pPr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5pPr>
                      <a:lvl6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6pPr>
                      <a:lvl7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7pPr>
                      <a:lvl8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8pPr>
                      <a:lvl9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..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1pPr>
                      <a:lvl2pPr marL="685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2pPr>
                      <a:lvl3pPr marL="1066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3pPr>
                      <a:lvl4pPr marL="1447800"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4pPr>
                      <a:lvl5pPr indent="-304800" algn="l">
                        <a:spcBef>
                          <a:spcPts val="3800"/>
                        </a:spcBef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5pPr>
                      <a:lvl6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6pPr>
                      <a:lvl7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7pPr>
                      <a:lvl8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8pPr>
                      <a:lvl9pPr indent="-304800" fontAlgn="base">
                        <a:spcBef>
                          <a:spcPts val="380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defRPr sz="3400">
                          <a:solidFill>
                            <a:schemeClr val="tx1"/>
                          </a:solidFill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..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63" name="Rectangle 55"/>
          <p:cNvSpPr>
            <a:spLocks/>
          </p:cNvSpPr>
          <p:nvPr/>
        </p:nvSpPr>
        <p:spPr bwMode="auto">
          <a:xfrm>
            <a:off x="2731964" y="5837489"/>
            <a:ext cx="390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342900"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dirty="0" smtClean="0">
                <a:solidFill>
                  <a:srgbClr val="A8184B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 = # entries</a:t>
            </a:r>
            <a:r>
              <a:rPr lang="en-US" altLang="en-US" sz="3000" dirty="0" smtClean="0">
                <a:ea typeface="Gill Sans Light" charset="0"/>
                <a:cs typeface="Gill Sans Light" charset="0"/>
              </a:rPr>
              <a:t> (stored)</a:t>
            </a:r>
            <a:endParaRPr lang="en-US" altLang="en-US" sz="3000" dirty="0">
              <a:ea typeface="Gill Sans Light" charset="0"/>
              <a:cs typeface="Gill Sans Light" charset="0"/>
            </a:endParaRPr>
          </a:p>
        </p:txBody>
      </p:sp>
      <p:sp>
        <p:nvSpPr>
          <p:cNvPr id="43064" name="Rectangle 56"/>
          <p:cNvSpPr>
            <a:spLocks/>
          </p:cNvSpPr>
          <p:nvPr/>
        </p:nvSpPr>
        <p:spPr bwMode="auto">
          <a:xfrm>
            <a:off x="4475231" y="3377431"/>
            <a:ext cx="41678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latin typeface="Gill Sans" charset="0"/>
                <a:ea typeface="Gill Sans" charset="0"/>
                <a:cs typeface="Gill Sans" charset="0"/>
                <a:sym typeface="Gill Sans" charset="0"/>
              </a:rPr>
              <a:t>w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75609" y="2759273"/>
            <a:ext cx="387970" cy="38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4112592" y="2910439"/>
            <a:ext cx="387970" cy="38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 animBg="1"/>
      <p:bldP spid="43063" grpId="0" autoUpdateAnimBg="0"/>
      <p:bldP spid="4306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EXPERIMENTS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Vizroute</a:t>
            </a:r>
            <a:r>
              <a:rPr lang="fr-FR" dirty="0" smtClean="0"/>
              <a:t>: a high-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routing</a:t>
            </a:r>
            <a:r>
              <a:rPr lang="fr-FR" dirty="0" smtClean="0"/>
              <a:t> 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Communication </a:t>
            </a:r>
            <a:r>
              <a:rPr lang="fr-FR" dirty="0" err="1" smtClean="0"/>
              <a:t>cost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5517232"/>
            <a:ext cx="8638481" cy="6753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A real </a:t>
            </a:r>
            <a:r>
              <a:rPr lang="fr-FR" sz="2000" dirty="0" err="1" smtClean="0"/>
              <a:t>advantage</a:t>
            </a:r>
            <a:r>
              <a:rPr lang="fr-FR" sz="2000" dirty="0" smtClean="0"/>
              <a:t> of compact </a:t>
            </a:r>
            <a:r>
              <a:rPr lang="fr-FR" sz="2000" dirty="0" err="1" smtClean="0"/>
              <a:t>routing</a:t>
            </a:r>
            <a:r>
              <a:rPr lang="fr-FR" sz="2000" dirty="0" smtClean="0"/>
              <a:t> </a:t>
            </a:r>
            <a:r>
              <a:rPr lang="fr-FR" sz="2000" dirty="0" err="1" smtClean="0"/>
              <a:t>schemes</a:t>
            </a:r>
            <a:r>
              <a:rPr lang="fr-FR" sz="2000" dirty="0" smtClean="0"/>
              <a:t> w.r.t. Path-</a:t>
            </a:r>
            <a:r>
              <a:rPr lang="fr-FR" sz="2000" dirty="0" err="1" smtClean="0"/>
              <a:t>Vector</a:t>
            </a:r>
            <a:r>
              <a:rPr lang="fr-FR" sz="2000" dirty="0" smtClean="0"/>
              <a:t> (BGP)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 CLUSTER </a:t>
            </a:r>
            <a:r>
              <a:rPr lang="fr-FR" sz="2000" dirty="0" err="1" smtClean="0"/>
              <a:t>wins</a:t>
            </a:r>
            <a:r>
              <a:rPr lang="fr-FR" sz="2000" dirty="0" smtClean="0"/>
              <a:t> if high </a:t>
            </a:r>
            <a:r>
              <a:rPr lang="fr-FR" sz="2000" dirty="0" err="1" smtClean="0"/>
              <a:t>degree</a:t>
            </a:r>
            <a:r>
              <a:rPr lang="fr-FR" sz="2000" dirty="0" smtClean="0"/>
              <a:t> </a:t>
            </a:r>
            <a:r>
              <a:rPr lang="fr-FR" sz="2000" dirty="0" err="1" smtClean="0"/>
              <a:t>nodes</a:t>
            </a:r>
            <a:r>
              <a:rPr lang="fr-FR" sz="2000" dirty="0" smtClean="0"/>
              <a:t> are </a:t>
            </a:r>
            <a:r>
              <a:rPr lang="fr-FR" sz="2000" dirty="0" err="1" smtClean="0"/>
              <a:t>very</a:t>
            </a:r>
            <a:r>
              <a:rPr lang="fr-FR" sz="2000" dirty="0" smtClean="0"/>
              <a:t> central.</a:t>
            </a:r>
            <a:endParaRPr lang="en-US" sz="20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185622"/>
              </p:ext>
            </p:extLst>
          </p:nvPr>
        </p:nvGraphicFramePr>
        <p:xfrm>
          <a:off x="683568" y="1496222"/>
          <a:ext cx="8064896" cy="387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e 2"/>
          <p:cNvSpPr/>
          <p:nvPr/>
        </p:nvSpPr>
        <p:spPr>
          <a:xfrm>
            <a:off x="6300192" y="4221088"/>
            <a:ext cx="1008112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Average</a:t>
            </a:r>
            <a:r>
              <a:rPr lang="fr-FR" dirty="0" smtClean="0"/>
              <a:t> Stretch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9" y="5373214"/>
            <a:ext cx="8206432" cy="819325"/>
          </a:xfrm>
        </p:spPr>
        <p:txBody>
          <a:bodyPr>
            <a:normAutofit/>
          </a:bodyPr>
          <a:lstStyle/>
          <a:p>
            <a:r>
              <a:rPr lang="fr-FR" dirty="0" err="1" smtClean="0"/>
              <a:t>Between</a:t>
            </a:r>
            <a:r>
              <a:rPr lang="fr-FR" dirty="0" smtClean="0"/>
              <a:t> 1.5 and 1.7 for CAIDA</a:t>
            </a:r>
            <a:endParaRPr lang="en-US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743474"/>
              </p:ext>
            </p:extLst>
          </p:nvPr>
        </p:nvGraphicFramePr>
        <p:xfrm>
          <a:off x="683568" y="1645628"/>
          <a:ext cx="8206432" cy="37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98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Memory (</a:t>
            </a:r>
            <a:r>
              <a:rPr lang="fr-FR" dirty="0" err="1" smtClean="0"/>
              <a:t>average</a:t>
            </a:r>
            <a:r>
              <a:rPr lang="fr-FR" dirty="0" smtClean="0"/>
              <a:t> #entries per </a:t>
            </a:r>
            <a:r>
              <a:rPr lang="fr-FR" dirty="0" err="1" smtClean="0"/>
              <a:t>node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373216"/>
            <a:ext cx="8856984" cy="819324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Advantages</a:t>
            </a:r>
            <a:r>
              <a:rPr lang="fr-FR" dirty="0" smtClean="0"/>
              <a:t> of the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algorithms</a:t>
            </a:r>
            <a:r>
              <a:rPr lang="fr-FR" dirty="0" smtClean="0"/>
              <a:t> for CAIDA (cluster: 8 entries) </a:t>
            </a:r>
            <a:endParaRPr lang="en-US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495211"/>
              </p:ext>
            </p:extLst>
          </p:nvPr>
        </p:nvGraphicFramePr>
        <p:xfrm>
          <a:off x="683568" y="1772816"/>
          <a:ext cx="82064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>
            <a:off x="6516216" y="4222873"/>
            <a:ext cx="1008112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WHY CLUSTER IS SO EFFICIENT 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random</a:t>
            </a:r>
            <a:r>
              <a:rPr lang="fr-FR" dirty="0" smtClean="0"/>
              <a:t> power </a:t>
            </a:r>
            <a:r>
              <a:rPr lang="fr-FR" dirty="0" err="1" smtClean="0"/>
              <a:t>law</a:t>
            </a:r>
            <a:r>
              <a:rPr lang="fr-FR" dirty="0" smtClean="0"/>
              <a:t> model RPLG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88840"/>
                <a:ext cx="7540625" cy="42037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2400" b="1" dirty="0" err="1" smtClean="0"/>
                  <a:t>Fixed</a:t>
                </a:r>
                <a:r>
                  <a:rPr lang="fr-FR" sz="2400" b="1" dirty="0" smtClean="0"/>
                  <a:t>/</a:t>
                </a:r>
                <a:r>
                  <a:rPr lang="fr-FR" sz="2400" b="1" dirty="0" err="1" smtClean="0"/>
                  <a:t>expected</a:t>
                </a:r>
                <a:r>
                  <a:rPr lang="fr-FR" sz="2400" b="1" dirty="0" smtClean="0"/>
                  <a:t> </a:t>
                </a:r>
                <a:r>
                  <a:rPr lang="fr-FR" sz="2400" b="1" dirty="0" err="1" smtClean="0"/>
                  <a:t>Degree</a:t>
                </a:r>
                <a:r>
                  <a:rPr lang="fr-FR" sz="2400" b="1" dirty="0" smtClean="0"/>
                  <a:t> </a:t>
                </a:r>
                <a:r>
                  <a:rPr lang="fr-FR" sz="2400" b="1" dirty="0" err="1" smtClean="0"/>
                  <a:t>Random</a:t>
                </a:r>
                <a:r>
                  <a:rPr lang="fr-FR" sz="2400" b="1" dirty="0" smtClean="0"/>
                  <a:t> Graph [Chung-Lu 2002]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err="1" smtClean="0">
                    <a:solidFill>
                      <a:schemeClr val="tx1"/>
                    </a:solidFill>
                  </a:rPr>
                  <a:t>Nodes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have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weights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/>
                          </a:rPr>
                          <m:t>𝑤</m:t>
                        </m:r>
                        <m:r>
                          <a:rPr lang="fr-FR" sz="2800" b="0" i="1" baseline="-25000" smtClean="0">
                            <a:latin typeface="Cambria Math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fr-FR" sz="28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8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2800" b="0" i="1" smtClean="0"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FR" sz="2800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fr-FR" sz="2400" dirty="0" smtClean="0"/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err="1" smtClean="0">
                    <a:solidFill>
                      <a:schemeClr val="tx1"/>
                    </a:solidFill>
                  </a:rPr>
                  <a:t>Prob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( (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i,j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)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an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edge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) </a:t>
                </a:r>
                <a:r>
                  <a:rPr lang="fr-FR" sz="2400" dirty="0" smtClean="0"/>
                  <a:t>=</a:t>
                </a:r>
                <a:r>
                  <a:rPr lang="fr-FR" sz="28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𝑤</m:t>
                    </m:r>
                    <m:r>
                      <a:rPr lang="fr-FR" sz="2400" i="1" baseline="-25000">
                        <a:latin typeface="Cambria Math"/>
                      </a:rPr>
                      <m:t>𝑖</m:t>
                    </m:r>
                    <m:r>
                      <a:rPr lang="fr-FR" sz="2400" i="1" baseline="-25000">
                        <a:latin typeface="Cambria Math"/>
                      </a:rPr>
                      <m:t> </m:t>
                    </m:r>
                    <m:r>
                      <a:rPr lang="fr-FR" sz="2800" i="1">
                        <a:latin typeface="Cambria Math"/>
                      </a:rPr>
                      <m:t>𝑤</m:t>
                    </m:r>
                    <m:r>
                      <a:rPr lang="fr-FR" sz="2800" b="0" i="1" baseline="-25000" smtClean="0">
                        <a:latin typeface="Cambria Math"/>
                      </a:rPr>
                      <m:t>𝑗</m:t>
                    </m:r>
                    <m:r>
                      <a:rPr lang="fr-FR" sz="2800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Z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fr-FR" sz="2400" dirty="0" smtClean="0"/>
                  <a:t> Z=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fr-FR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fr-FR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fr-FR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fr-FR" sz="2400" dirty="0" smtClean="0"/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smtClean="0"/>
                  <a:t>If 2 ≤ t ≤ 3: </a:t>
                </a:r>
              </a:p>
              <a:p>
                <a:pPr lvl="1"/>
                <a:r>
                  <a:rPr lang="fr-FR" i="1" dirty="0" smtClean="0"/>
                  <a:t>Distance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High </a:t>
                </a:r>
                <a:r>
                  <a:rPr lang="fr-FR" dirty="0" err="1" smtClean="0"/>
                  <a:t>degree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nodes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i="1" dirty="0" smtClean="0"/>
                  <a:t>constant</a:t>
                </a:r>
              </a:p>
              <a:p>
                <a:pPr lvl="1"/>
                <a:r>
                  <a:rPr lang="fr-FR" dirty="0" err="1" smtClean="0"/>
                  <a:t>Average</a:t>
                </a:r>
                <a:r>
                  <a:rPr lang="fr-FR" dirty="0" smtClean="0"/>
                  <a:t> distance = </a:t>
                </a:r>
                <a:r>
                  <a:rPr lang="el-GR" dirty="0">
                    <a:solidFill>
                      <a:schemeClr val="accent1"/>
                    </a:solidFill>
                  </a:rPr>
                  <a:t>Θ 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(</a:t>
                </a:r>
                <a:r>
                  <a:rPr lang="fr-FR" dirty="0" err="1" smtClean="0">
                    <a:solidFill>
                      <a:schemeClr val="accent1"/>
                    </a:solidFill>
                  </a:rPr>
                  <a:t>loglog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 n)</a:t>
                </a:r>
              </a:p>
              <a:p>
                <a:pPr lvl="1"/>
                <a:r>
                  <a:rPr lang="fr-FR" dirty="0" err="1" smtClean="0"/>
                  <a:t>Diameter</a:t>
                </a:r>
                <a:r>
                  <a:rPr lang="fr-FR" dirty="0" smtClean="0"/>
                  <a:t> = </a:t>
                </a:r>
                <a:r>
                  <a:rPr lang="el-GR" dirty="0" smtClean="0">
                    <a:solidFill>
                      <a:schemeClr val="accent1"/>
                    </a:solidFill>
                  </a:rPr>
                  <a:t>Θ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(log n)</a:t>
                </a:r>
              </a:p>
              <a:p>
                <a:pPr lvl="1"/>
                <a:r>
                  <a:rPr lang="fr-FR" dirty="0" err="1" smtClean="0">
                    <a:solidFill>
                      <a:schemeClr val="accent1"/>
                    </a:solidFill>
                  </a:rPr>
                  <a:t>Degree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 distribution </a:t>
                </a:r>
                <a:r>
                  <a:rPr lang="fr-FR" dirty="0" err="1" smtClean="0">
                    <a:solidFill>
                      <a:schemeClr val="accent1"/>
                    </a:solidFill>
                  </a:rPr>
                  <a:t>follows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 a power </a:t>
                </a:r>
                <a:r>
                  <a:rPr lang="fr-FR" dirty="0" err="1" smtClean="0">
                    <a:solidFill>
                      <a:schemeClr val="accent1"/>
                    </a:solidFill>
                  </a:rPr>
                  <a:t>law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.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88840"/>
                <a:ext cx="7540625" cy="4203700"/>
              </a:xfrm>
              <a:blipFill rotWithShape="1">
                <a:blip r:embed="rId2"/>
                <a:stretch>
                  <a:fillRect l="-1294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6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RPLG(</a:t>
            </a:r>
            <a:r>
              <a:rPr lang="fr-FR" dirty="0" err="1" smtClean="0"/>
              <a:t>n,t</a:t>
            </a:r>
            <a:r>
              <a:rPr lang="fr-FR" dirty="0" smtClean="0"/>
              <a:t>) graphs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129865" cy="42037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22994" cy="40050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58772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t=2.1 (max </a:t>
            </a:r>
            <a:r>
              <a:rPr lang="fr-FR" sz="2400" dirty="0" err="1" smtClean="0"/>
              <a:t>degree</a:t>
            </a:r>
            <a:r>
              <a:rPr lang="fr-FR" sz="2400" dirty="0" smtClean="0"/>
              <a:t> high)			t=3 (max </a:t>
            </a:r>
            <a:r>
              <a:rPr lang="fr-FR" sz="2400" dirty="0" err="1" smtClean="0"/>
              <a:t>degree</a:t>
            </a:r>
            <a:r>
              <a:rPr lang="fr-FR" sz="2400" dirty="0" smtClean="0"/>
              <a:t> </a:t>
            </a:r>
            <a:r>
              <a:rPr lang="fr-FR" sz="2400" dirty="0" err="1" smtClean="0"/>
              <a:t>small</a:t>
            </a:r>
            <a:r>
              <a:rPr lang="fr-FR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1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924944"/>
                <a:ext cx="8496944" cy="3600400"/>
              </a:xfr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: For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any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graph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sampled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from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RPLG(</a:t>
                </a:r>
                <a:r>
                  <a:rPr lang="fr-FR" sz="2400" dirty="0" err="1" smtClean="0">
                    <a:solidFill>
                      <a:srgbClr val="0070C0"/>
                    </a:solidFill>
                  </a:rPr>
                  <a:t>n,t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)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t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(2,3)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w.h.p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. </a:t>
                </a:r>
                <a:r>
                  <a:rPr lang="fr-FR" sz="2400" b="1" dirty="0" err="1" smtClean="0">
                    <a:solidFill>
                      <a:schemeClr val="tx1"/>
                    </a:solidFill>
                  </a:rPr>
                  <a:t>CLUSTERs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have the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following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performances: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chemeClr val="tx1"/>
                    </a:solidFill>
                  </a:rPr>
                  <a:t>Max Memory Size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1/2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err="1" smtClean="0">
                    <a:solidFill>
                      <a:schemeClr val="tx1"/>
                    </a:solidFill>
                  </a:rPr>
                  <a:t>Avg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Memory Size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sz="24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)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c=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FR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2(</m:t>
                            </m:r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−1)</m:t>
                            </m:r>
                          </m:den>
                        </m:f>
                      </m:e>
                    </m:box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for t ≤ 5/2 and 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c=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FR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fr-F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−4</m:t>
                            </m:r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+4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box>
                    <m:r>
                      <a:rPr lang="fr-FR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otherwise</a:t>
                </a:r>
                <a:endParaRPr lang="fr-FR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Stretch 7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for CLUSTER and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5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for CLUSTER-light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fr-FR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400" dirty="0">
                            <a:solidFill>
                              <a:schemeClr val="tx1"/>
                            </a:solidFill>
                          </a:rPr>
                          <m:t>Avg</m:t>
                        </m:r>
                        <m:r>
                          <m:rPr>
                            <m:nor/>
                          </m:rPr>
                          <a:rPr lang="fr-FR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dirty="0">
                            <a:solidFill>
                              <a:schemeClr val="tx1"/>
                            </a:solidFill>
                          </a:rPr>
                          <m:t>Stretch</m:t>
                        </m:r>
                      </m:e>
                    </m:func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924944"/>
                <a:ext cx="8496944" cy="3600400"/>
              </a:xfrm>
              <a:blipFill rotWithShape="1">
                <a:blip r:embed="rId2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23528" y="1484784"/>
                <a:ext cx="85689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CLUSTER</a:t>
                </a:r>
                <a:r>
                  <a:rPr lang="fr-FR" sz="2400" dirty="0" smtClean="0"/>
                  <a:t>: </a:t>
                </a:r>
                <a:r>
                  <a:rPr lang="fr-FR" sz="2400" dirty="0" err="1"/>
                  <a:t>take</a:t>
                </a:r>
                <a:r>
                  <a:rPr lang="fr-FR" sz="24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/>
                  <a:t>closest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nodes</a:t>
                </a:r>
                <a:r>
                  <a:rPr lang="fr-FR" sz="2400" dirty="0"/>
                  <a:t> of the leader</a:t>
                </a:r>
              </a:p>
              <a:p>
                <a:r>
                  <a:rPr lang="fr-FR" sz="2400" b="1" dirty="0"/>
                  <a:t>CLUSTER-light</a:t>
                </a:r>
                <a:r>
                  <a:rPr lang="fr-FR" sz="2400" dirty="0"/>
                  <a:t>: </a:t>
                </a:r>
                <a:r>
                  <a:rPr lang="fr-FR" sz="2400" dirty="0" err="1"/>
                  <a:t>remove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landmarks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that</a:t>
                </a:r>
                <a:r>
                  <a:rPr lang="fr-FR" sz="2400" dirty="0"/>
                  <a:t> are not </a:t>
                </a:r>
                <a:r>
                  <a:rPr lang="fr-FR" sz="2400" dirty="0" err="1"/>
                  <a:t>neighbors</a:t>
                </a:r>
                <a:r>
                  <a:rPr lang="fr-FR" sz="2400" dirty="0"/>
                  <a:t> of the leader + </a:t>
                </a:r>
                <a:r>
                  <a:rPr lang="fr-FR" sz="2400" dirty="0" err="1"/>
                  <a:t>Add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neighbors</a:t>
                </a:r>
                <a:r>
                  <a:rPr lang="fr-FR" sz="2400" dirty="0"/>
                  <a:t> for </a:t>
                </a:r>
                <a:r>
                  <a:rPr lang="fr-FR" sz="2400" dirty="0" err="1"/>
                  <a:t>nodes</a:t>
                </a:r>
                <a:r>
                  <a:rPr lang="fr-FR" sz="2400" dirty="0"/>
                  <a:t> </a:t>
                </a:r>
                <a:r>
                  <a:rPr lang="fr-FR" sz="2400" dirty="0" err="1" smtClean="0"/>
                  <a:t>linked</a:t>
                </a:r>
                <a:r>
                  <a:rPr lang="fr-FR" sz="2400" dirty="0" smtClean="0"/>
                  <a:t> to </a:t>
                </a:r>
                <a:r>
                  <a:rPr lang="fr-FR" sz="2400" dirty="0" err="1" smtClean="0"/>
                  <a:t>landmarks</a:t>
                </a:r>
                <a:r>
                  <a:rPr lang="fr-FR" sz="24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8568952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067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9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3243307"/>
                  </p:ext>
                </p:extLst>
              </p:nvPr>
            </p:nvGraphicFramePr>
            <p:xfrm>
              <a:off x="323531" y="1772816"/>
              <a:ext cx="8566469" cy="36810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333"/>
                    <a:gridCol w="1015490"/>
                    <a:gridCol w="1053470"/>
                    <a:gridCol w="1053470"/>
                    <a:gridCol w="1434902"/>
                    <a:gridCol w="1434902"/>
                    <a:gridCol w="143490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fr-FR" dirty="0" smtClean="0"/>
                            <a:t>RPLG(</a:t>
                          </a:r>
                          <a:r>
                            <a:rPr lang="fr-FR" dirty="0" err="1" smtClean="0"/>
                            <a:t>n,t</a:t>
                          </a:r>
                          <a:r>
                            <a:rPr lang="fr-FR" dirty="0" smtClean="0"/>
                            <a:t>) for t=2.1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fr-FR" dirty="0" smtClean="0"/>
                            <a:t>BC graphs (</a:t>
                          </a:r>
                          <a:r>
                            <a:rPr lang="fr-FR" dirty="0" err="1" smtClean="0"/>
                            <a:t>other</a:t>
                          </a:r>
                          <a:r>
                            <a:rPr lang="fr-FR" baseline="0" dirty="0" smtClean="0"/>
                            <a:t> power </a:t>
                          </a:r>
                          <a:r>
                            <a:rPr lang="fr-FR" baseline="0" dirty="0" err="1" smtClean="0"/>
                            <a:t>law</a:t>
                          </a:r>
                          <a:r>
                            <a:rPr lang="fr-FR" baseline="0" dirty="0" smtClean="0"/>
                            <a:t> model) for n=10000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Avg</a:t>
                          </a:r>
                          <a:r>
                            <a:rPr lang="fr-FR" dirty="0" smtClean="0"/>
                            <a:t>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Max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Avg</a:t>
                          </a:r>
                          <a:r>
                            <a:rPr lang="fr-FR" dirty="0" smtClean="0"/>
                            <a:t>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Max Memory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AGMaNT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1.56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396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1143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AGMaNT</a:t>
                          </a:r>
                          <a:r>
                            <a:rPr lang="fr-FR" dirty="0" smtClean="0"/>
                            <a:t> /DCR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1.63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396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1143</a:t>
                          </a:r>
                          <a:endParaRPr lang="en-US" dirty="0" smtClean="0"/>
                        </a:p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HDBLR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&gt;</a:t>
                          </a:r>
                          <a:r>
                            <a:rPr lang="fr-FR" baseline="0" dirty="0" smtClean="0"/>
                            <a:t> 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404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1877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Cluster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Cluster-l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</a:t>
                          </a:r>
                        </a:p>
                        <a:p>
                          <a:r>
                            <a:rPr lang="fr-FR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1/22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1.92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246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Sommer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1/12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1/12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1.3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55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?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3243307"/>
                  </p:ext>
                </p:extLst>
              </p:nvPr>
            </p:nvGraphicFramePr>
            <p:xfrm>
              <a:off x="323531" y="1772816"/>
              <a:ext cx="8566469" cy="36810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333"/>
                    <a:gridCol w="1015490"/>
                    <a:gridCol w="1053470"/>
                    <a:gridCol w="1053470"/>
                    <a:gridCol w="1434902"/>
                    <a:gridCol w="1434902"/>
                    <a:gridCol w="1434902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fr-FR" dirty="0" smtClean="0"/>
                            <a:t>RPLG(</a:t>
                          </a:r>
                          <a:r>
                            <a:rPr lang="fr-FR" dirty="0" err="1" smtClean="0"/>
                            <a:t>n,t</a:t>
                          </a:r>
                          <a:r>
                            <a:rPr lang="fr-FR" dirty="0" smtClean="0"/>
                            <a:t>) for t=2.1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fr-FR" dirty="0" smtClean="0"/>
                            <a:t>BC graphs (</a:t>
                          </a:r>
                          <a:r>
                            <a:rPr lang="fr-FR" dirty="0" err="1" smtClean="0"/>
                            <a:t>other</a:t>
                          </a:r>
                          <a:r>
                            <a:rPr lang="fr-FR" baseline="0" dirty="0" smtClean="0"/>
                            <a:t> power </a:t>
                          </a:r>
                          <a:r>
                            <a:rPr lang="fr-FR" baseline="0" dirty="0" err="1" smtClean="0"/>
                            <a:t>law</a:t>
                          </a:r>
                          <a:r>
                            <a:rPr lang="fr-FR" baseline="0" dirty="0" smtClean="0"/>
                            <a:t> model) for n=10000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Avg</a:t>
                          </a:r>
                          <a:r>
                            <a:rPr lang="fr-FR" dirty="0" smtClean="0"/>
                            <a:t>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Max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Avg</a:t>
                          </a:r>
                          <a:r>
                            <a:rPr lang="fr-FR" dirty="0" smtClean="0"/>
                            <a:t>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Max Memory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AGMaNT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4046" t="-352459" r="-508671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4046" t="-352459" r="-408671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1.56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396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1143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AGMaNT</a:t>
                          </a:r>
                          <a:r>
                            <a:rPr lang="fr-FR" dirty="0" smtClean="0"/>
                            <a:t> /DCR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4046" t="-262857" r="-508671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4046" t="-262857" r="-408671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1.63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396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1143</a:t>
                          </a:r>
                          <a:endParaRPr lang="en-US" dirty="0" smtClean="0"/>
                        </a:p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HDBLR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&gt;</a:t>
                          </a:r>
                          <a:r>
                            <a:rPr lang="fr-FR" baseline="0" dirty="0" smtClean="0"/>
                            <a:t> 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4046" t="-624590" r="-508671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4046" t="-624590" r="-408671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404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1877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3128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Cluster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Cluster-l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</a:t>
                          </a:r>
                        </a:p>
                        <a:p>
                          <a:r>
                            <a:rPr lang="fr-FR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4046" t="-420952" r="-508671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4046" t="-420952" r="-408671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1.92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246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Sommer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4046" t="-882258" r="-508671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4046" t="-882258" r="-408671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1.3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55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dirty="0" smtClean="0"/>
                            <a:t>?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45556" y="5733256"/>
                <a:ext cx="8566469" cy="93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Sommer/</a:t>
                </a:r>
                <a:r>
                  <a:rPr lang="fr-FR" dirty="0" err="1" smtClean="0"/>
                  <a:t>AGMaNT</a:t>
                </a:r>
                <a:r>
                  <a:rPr lang="fr-FR" dirty="0" smtClean="0"/>
                  <a:t> are </a:t>
                </a:r>
                <a:r>
                  <a:rPr lang="fr-FR" dirty="0" err="1" smtClean="0"/>
                  <a:t>centralized</a:t>
                </a:r>
                <a:r>
                  <a:rPr lang="fr-FR" dirty="0" smtClean="0"/>
                  <a:t> and Sommer </a:t>
                </a:r>
                <a:r>
                  <a:rPr lang="fr-FR" dirty="0" err="1" smtClean="0"/>
                  <a:t>holds</a:t>
                </a:r>
                <a:r>
                  <a:rPr lang="fr-FR" dirty="0" smtClean="0"/>
                  <a:t> for the </a:t>
                </a:r>
                <a:r>
                  <a:rPr lang="fr-FR" dirty="0" err="1" smtClean="0"/>
                  <a:t>labeled</a:t>
                </a:r>
                <a:r>
                  <a:rPr lang="fr-FR" dirty="0" smtClean="0"/>
                  <a:t> model.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1/12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obtained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assuming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knowledge</a:t>
                </a:r>
                <a:r>
                  <a:rPr lang="fr-FR" dirty="0" smtClean="0"/>
                  <a:t> of t.</a:t>
                </a:r>
              </a:p>
              <a:p>
                <a:r>
                  <a:rPr lang="fr-FR" dirty="0" smtClean="0"/>
                  <a:t>L=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fr-FR" dirty="0" smtClean="0"/>
                  <a:t> for BC graphs</a:t>
                </a:r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6" y="5733256"/>
                <a:ext cx="8566469" cy="933654"/>
              </a:xfrm>
              <a:prstGeom prst="rect">
                <a:avLst/>
              </a:prstGeom>
              <a:blipFill rotWithShape="1">
                <a:blip r:embed="rId3"/>
                <a:stretch>
                  <a:fillRect l="-641" t="-3247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3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points (Memory) for RPLG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1988840"/>
                <a:ext cx="8638480" cy="42037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b="1" dirty="0" smtClean="0"/>
                  <a:t>Radius of </a:t>
                </a:r>
                <a:r>
                  <a:rPr lang="fr-FR" b="1" dirty="0" err="1"/>
                  <a:t>landmarks</a:t>
                </a:r>
                <a:r>
                  <a:rPr lang="fr-FR" b="1" dirty="0"/>
                  <a:t> </a:t>
                </a:r>
                <a:r>
                  <a:rPr lang="fr-FR" b="1" dirty="0" err="1"/>
                  <a:t>is</a:t>
                </a:r>
                <a:r>
                  <a:rPr lang="fr-FR" b="1" dirty="0"/>
                  <a:t> 1 </a:t>
                </a:r>
                <a:r>
                  <a:rPr lang="fr-FR" b="1" dirty="0" err="1"/>
                  <a:t>with</a:t>
                </a:r>
                <a:r>
                  <a:rPr lang="fr-FR" b="1" dirty="0"/>
                  <a:t> high </a:t>
                </a:r>
                <a:r>
                  <a:rPr lang="fr-FR" b="1" dirty="0" err="1" smtClean="0"/>
                  <a:t>probability</a:t>
                </a:r>
                <a:r>
                  <a:rPr lang="fr-FR" b="1" dirty="0" smtClean="0"/>
                  <a:t> (max </a:t>
                </a:r>
                <a:r>
                  <a:rPr lang="fr-FR" b="1" dirty="0" err="1" smtClean="0"/>
                  <a:t>deg</a:t>
                </a:r>
                <a:r>
                  <a:rPr lang="fr-FR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/>
                          </a:rPr>
                          <m:t>&gt;</m:t>
                        </m:r>
                        <m:r>
                          <a:rPr lang="fr-FR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fr-FR" b="1" i="1" smtClean="0">
                            <a:latin typeface="Cambria Math"/>
                          </a:rPr>
                          <m:t>𝟏</m:t>
                        </m:r>
                        <m:r>
                          <a:rPr lang="fr-FR" b="1" i="1" smtClean="0">
                            <a:latin typeface="Cambria Math"/>
                          </a:rPr>
                          <m:t>/</m:t>
                        </m:r>
                        <m:r>
                          <a:rPr lang="fr-FR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b="1" dirty="0" smtClean="0"/>
                  <a:t> 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solidFill>
                      <a:schemeClr val="tx1"/>
                    </a:solidFill>
                  </a:rPr>
                  <a:t>Compute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W(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Landmarks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)</a:t>
                </a:r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 smtClean="0"/>
                  <a:t>Connection </a:t>
                </a:r>
                <a:r>
                  <a:rPr lang="fr-FR" b="1" dirty="0" err="1" smtClean="0"/>
                  <a:t>between</a:t>
                </a:r>
                <a:r>
                  <a:rPr lang="fr-FR" b="1" dirty="0" smtClean="0"/>
                  <a:t> disjoint sets: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fr-FR" b="1" dirty="0" smtClean="0">
                    <a:solidFill>
                      <a:schemeClr val="tx1"/>
                    </a:solidFill>
                  </a:rPr>
                  <a:t>S,T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two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disjoint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subsets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such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that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b="1" dirty="0" smtClean="0">
                    <a:solidFill>
                      <a:schemeClr val="tx1"/>
                    </a:solidFill>
                  </a:rPr>
                  <a:t>W</a:t>
                </a:r>
                <a:r>
                  <a:rPr lang="fr-FR" b="1" baseline="-25000" dirty="0" smtClean="0">
                    <a:solidFill>
                      <a:schemeClr val="tx1"/>
                    </a:solidFill>
                  </a:rPr>
                  <a:t>S</a:t>
                </a:r>
                <a:r>
                  <a:rPr lang="fr-FR" b="1" dirty="0" smtClean="0">
                    <a:solidFill>
                      <a:schemeClr val="tx1"/>
                    </a:solidFill>
                  </a:rPr>
                  <a:t> W</a:t>
                </a:r>
                <a:r>
                  <a:rPr lang="fr-FR" b="1" baseline="-25000" dirty="0" smtClean="0">
                    <a:solidFill>
                      <a:schemeClr val="tx1"/>
                    </a:solidFill>
                  </a:rPr>
                  <a:t>T</a:t>
                </a:r>
                <a:r>
                  <a:rPr lang="fr-FR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&gt; </a:t>
                </a:r>
                <a:r>
                  <a:rPr lang="fr-FR" b="1" dirty="0" smtClean="0">
                    <a:solidFill>
                      <a:schemeClr val="tx1"/>
                    </a:solidFill>
                  </a:rPr>
                  <a:t>f / Z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</a:rPr>
                  <a:t>Pr( d(S,T) &gt; 1 ) ≤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exp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(-f)</a:t>
                </a:r>
                <a:endParaRPr lang="fr-FR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1"/>
                <a:endParaRPr lang="fr-FR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b="1" i="1">
                            <a:latin typeface="Cambria Math"/>
                          </a:rPr>
                          <m:t>𝒏</m:t>
                        </m:r>
                      </m:e>
                    </m:rad>
                    <m:r>
                      <a:rPr lang="fr-FR" b="1" i="1">
                        <a:latin typeface="Cambria Math"/>
                      </a:rPr>
                      <m:t> </m:t>
                    </m:r>
                  </m:oMath>
                </a14:m>
                <a:r>
                  <a:rPr lang="fr-FR" b="1" dirty="0" smtClean="0"/>
                  <a:t>closest </a:t>
                </a:r>
                <a:r>
                  <a:rPr lang="fr-FR" b="1" dirty="0" err="1" smtClean="0"/>
                  <a:t>nodes</a:t>
                </a:r>
                <a:r>
                  <a:rPr lang="fr-FR" b="1" dirty="0" smtClean="0"/>
                  <a:t> of the </a:t>
                </a:r>
                <a:r>
                  <a:rPr lang="fr-FR" b="1" dirty="0" err="1" smtClean="0"/>
                  <a:t>highest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degree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node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is</a:t>
                </a:r>
                <a:r>
                  <a:rPr lang="fr-FR" b="1" dirty="0" smtClean="0"/>
                  <a:t> a </a:t>
                </a:r>
                <a:r>
                  <a:rPr lang="fr-FR" b="1" dirty="0" err="1" smtClean="0"/>
                  <a:t>heavy</a:t>
                </a:r>
                <a:r>
                  <a:rPr lang="fr-FR" b="1" dirty="0" smtClean="0"/>
                  <a:t> set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solidFill>
                      <a:schemeClr val="tx1"/>
                    </a:solidFill>
                  </a:rPr>
                  <a:t>Vicinity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balls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do not have to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be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heavy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(&lt; n^1/2) </a:t>
                </a:r>
              </a:p>
              <a:p>
                <a:pPr marL="0" indent="0"/>
                <a:r>
                  <a:rPr lang="fr-FR" b="1" i="1" dirty="0" err="1" smtClean="0"/>
                  <a:t>Vicinity</a:t>
                </a:r>
                <a:r>
                  <a:rPr lang="fr-FR" b="1" i="1" dirty="0" smtClean="0"/>
                  <a:t> </a:t>
                </a:r>
                <a:r>
                  <a:rPr lang="fr-FR" b="1" i="1" dirty="0" err="1" smtClean="0"/>
                  <a:t>balls</a:t>
                </a:r>
                <a:r>
                  <a:rPr lang="fr-FR" b="1" i="1" dirty="0" smtClean="0"/>
                  <a:t>  do not  </a:t>
                </a:r>
                <a:r>
                  <a:rPr lang="fr-FR" b="1" i="1" dirty="0" err="1" smtClean="0"/>
                  <a:t>grows</a:t>
                </a:r>
                <a:r>
                  <a:rPr lang="fr-FR" b="1" i="1" dirty="0" smtClean="0"/>
                  <a:t> </a:t>
                </a:r>
                <a:r>
                  <a:rPr lang="fr-FR" b="1" i="1" dirty="0" err="1" smtClean="0"/>
                  <a:t>too</a:t>
                </a:r>
                <a:r>
                  <a:rPr lang="fr-FR" b="1" i="1" dirty="0" smtClean="0"/>
                  <a:t> </a:t>
                </a:r>
                <a:r>
                  <a:rPr lang="fr-FR" b="1" i="1" dirty="0" err="1" smtClean="0"/>
                  <a:t>fast</a:t>
                </a:r>
                <a:r>
                  <a:rPr lang="fr-FR" b="1" i="1" dirty="0" smtClean="0"/>
                  <a:t>: b(r+1) &lt; 8 b(r) for b &gt; 192 log(n)</a:t>
                </a:r>
              </a:p>
              <a:p>
                <a:pPr marL="0" indent="0"/>
                <a:endParaRPr lang="en-US" b="1" i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1988840"/>
                <a:ext cx="8638480" cy="4203700"/>
              </a:xfrm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5940152" y="3232895"/>
            <a:ext cx="1116124" cy="9721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524328" y="2852936"/>
            <a:ext cx="1512168" cy="1514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>
            <a:stCxn id="4" idx="6"/>
            <a:endCxn id="5" idx="2"/>
          </p:cNvCxnSpPr>
          <p:nvPr/>
        </p:nvCxnSpPr>
        <p:spPr>
          <a:xfrm flipV="1">
            <a:off x="7056276" y="3609979"/>
            <a:ext cx="468052" cy="108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7740352" y="3140969"/>
            <a:ext cx="1080120" cy="936104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6300192" y="360997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</a:t>
            </a:r>
            <a:endParaRPr lang="en-US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028384" y="331405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63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3" y="4437112"/>
            <a:ext cx="8732622" cy="2232248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Routing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among</a:t>
            </a:r>
            <a:r>
              <a:rPr lang="fr-FR" dirty="0" smtClean="0">
                <a:solidFill>
                  <a:schemeClr val="tx1"/>
                </a:solidFill>
              </a:rPr>
              <a:t> the 35 000 </a:t>
            </a:r>
            <a:r>
              <a:rPr lang="fr-FR" dirty="0" err="1" smtClean="0">
                <a:solidFill>
                  <a:schemeClr val="tx1"/>
                </a:solidFill>
              </a:rPr>
              <a:t>Autonomous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Systems</a:t>
            </a:r>
            <a:r>
              <a:rPr lang="fr-FR" dirty="0" smtClean="0">
                <a:solidFill>
                  <a:srgbClr val="0070C0"/>
                </a:solidFill>
              </a:rPr>
              <a:t>: BGP !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Main </a:t>
            </a:r>
            <a:r>
              <a:rPr lang="fr-FR" dirty="0" smtClean="0"/>
              <a:t>observations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fr-FR" dirty="0" err="1" smtClean="0">
                <a:solidFill>
                  <a:schemeClr val="tx1"/>
                </a:solidFill>
              </a:rPr>
              <a:t>Based</a:t>
            </a:r>
            <a:r>
              <a:rPr lang="fr-FR" dirty="0" smtClean="0">
                <a:solidFill>
                  <a:schemeClr val="tx1"/>
                </a:solidFill>
              </a:rPr>
              <a:t> on </a:t>
            </a:r>
            <a:r>
              <a:rPr lang="fr-FR" dirty="0" err="1" smtClean="0">
                <a:solidFill>
                  <a:schemeClr val="tx1"/>
                </a:solidFill>
              </a:rPr>
              <a:t>shortest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paths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routing</a:t>
            </a:r>
            <a:r>
              <a:rPr lang="fr-FR" dirty="0" smtClean="0"/>
              <a:t>: </a:t>
            </a:r>
            <a:r>
              <a:rPr lang="fr-FR" b="1" dirty="0" smtClean="0"/>
              <a:t>&gt; n entries</a:t>
            </a:r>
            <a:r>
              <a:rPr lang="fr-FR" dirty="0" smtClean="0"/>
              <a:t> per </a:t>
            </a:r>
            <a:r>
              <a:rPr lang="fr-FR" dirty="0" err="1" smtClean="0"/>
              <a:t>routing</a:t>
            </a:r>
            <a:r>
              <a:rPr lang="fr-FR" dirty="0" smtClean="0"/>
              <a:t> table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Network size </a:t>
            </a:r>
            <a:r>
              <a:rPr lang="en-US" dirty="0" smtClean="0">
                <a:solidFill>
                  <a:schemeClr val="tx1"/>
                </a:solidFill>
              </a:rPr>
              <a:t>increases</a:t>
            </a:r>
          </a:p>
          <a:p>
            <a:pPr lvl="1"/>
            <a:r>
              <a:rPr lang="fr-FR" b="1" dirty="0" err="1" smtClean="0">
                <a:solidFill>
                  <a:schemeClr val="tx1"/>
                </a:solidFill>
              </a:rPr>
              <a:t>Highly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Dynamic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1 to 1000 </a:t>
            </a:r>
            <a:r>
              <a:rPr lang="fr-FR" dirty="0" err="1" smtClean="0">
                <a:solidFill>
                  <a:schemeClr val="tx1"/>
                </a:solidFill>
              </a:rPr>
              <a:t>path</a:t>
            </a:r>
            <a:r>
              <a:rPr lang="fr-FR" dirty="0" smtClean="0">
                <a:solidFill>
                  <a:schemeClr val="tx1"/>
                </a:solidFill>
              </a:rPr>
              <a:t> change per update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ngineering</a:t>
            </a:r>
            <a:r>
              <a:rPr lang="fr-FR" dirty="0" smtClean="0">
                <a:solidFill>
                  <a:schemeClr val="tx1"/>
                </a:solidFill>
              </a:rPr>
              <a:t> techniques </a:t>
            </a:r>
            <a:r>
              <a:rPr lang="fr-FR" dirty="0" err="1" smtClean="0">
                <a:solidFill>
                  <a:schemeClr val="tx1"/>
                </a:solidFill>
              </a:rPr>
              <a:t>progress</a:t>
            </a:r>
            <a:r>
              <a:rPr lang="fr-FR" dirty="0" smtClean="0">
                <a:solidFill>
                  <a:schemeClr val="tx1"/>
                </a:solidFill>
              </a:rPr>
              <a:t> &lt;&lt;  </a:t>
            </a:r>
            <a:r>
              <a:rPr lang="fr-FR" dirty="0" err="1" smtClean="0">
                <a:solidFill>
                  <a:schemeClr val="tx1"/>
                </a:solidFill>
              </a:rPr>
              <a:t>Routing</a:t>
            </a:r>
            <a:r>
              <a:rPr lang="fr-FR" dirty="0" smtClean="0">
                <a:solidFill>
                  <a:schemeClr val="tx1"/>
                </a:solidFill>
              </a:rPr>
              <a:t> Tables </a:t>
            </a:r>
            <a:r>
              <a:rPr lang="fr-FR" dirty="0" err="1" smtClean="0">
                <a:solidFill>
                  <a:schemeClr val="tx1"/>
                </a:solidFill>
              </a:rPr>
              <a:t>increase</a:t>
            </a: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7462"/>
            <a:ext cx="5581582" cy="24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67744" y="380796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Failures</a:t>
            </a:r>
            <a:r>
              <a:rPr lang="fr-FR" sz="2400" dirty="0" smtClean="0">
                <a:solidFill>
                  <a:srgbClr val="FF0000"/>
                </a:solidFill>
              </a:rPr>
              <a:t>/Maintenance </a:t>
            </a:r>
            <a:r>
              <a:rPr lang="fr-FR" sz="2400" dirty="0" err="1" smtClean="0">
                <a:solidFill>
                  <a:srgbClr val="FF0000"/>
                </a:solidFill>
              </a:rPr>
              <a:t>cost</a:t>
            </a:r>
            <a:r>
              <a:rPr lang="fr-FR" sz="2400" dirty="0" smtClean="0">
                <a:solidFill>
                  <a:srgbClr val="FF0000"/>
                </a:solidFill>
              </a:rPr>
              <a:t>/time </a:t>
            </a:r>
            <a:r>
              <a:rPr lang="fr-FR" sz="2400" dirty="0" smtClean="0">
                <a:solidFill>
                  <a:srgbClr val="FF0000"/>
                </a:solidFill>
                <a:latin typeface="Arial"/>
                <a:cs typeface="Arial"/>
              </a:rPr>
              <a:t>↑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Stretch for RPLG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085184"/>
            <a:ext cx="8638481" cy="1107356"/>
          </a:xfrm>
        </p:spPr>
        <p:txBody>
          <a:bodyPr>
            <a:normAutofit fontScale="92500" lnSpcReduction="10000"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pPr marL="0" indent="0"/>
            <a:r>
              <a:rPr lang="fr-FR" b="1" dirty="0" err="1" smtClean="0"/>
              <a:t>Detour</a:t>
            </a:r>
            <a:r>
              <a:rPr lang="fr-FR" b="1" dirty="0" smtClean="0"/>
              <a:t> ≤ 2(d+2) </a:t>
            </a:r>
            <a:endParaRPr lang="en-US" b="1" dirty="0"/>
          </a:p>
        </p:txBody>
      </p:sp>
      <p:sp>
        <p:nvSpPr>
          <p:cNvPr id="4" name="Ellipse 3"/>
          <p:cNvSpPr/>
          <p:nvPr/>
        </p:nvSpPr>
        <p:spPr>
          <a:xfrm>
            <a:off x="3946122" y="2258870"/>
            <a:ext cx="1035732" cy="9721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3347864" y="3429000"/>
            <a:ext cx="2088232" cy="2088231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616687" y="3123909"/>
            <a:ext cx="1462354" cy="1429613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4391980" y="26729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303400" y="438036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3203848" y="37667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535996" y="225887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 19"/>
          <p:cNvSpPr/>
          <p:nvPr/>
        </p:nvSpPr>
        <p:spPr>
          <a:xfrm>
            <a:off x="3357154" y="2488975"/>
            <a:ext cx="1327580" cy="1795642"/>
          </a:xfrm>
          <a:custGeom>
            <a:avLst/>
            <a:gdLst>
              <a:gd name="connsiteX0" fmla="*/ 0 w 1327580"/>
              <a:gd name="connsiteY0" fmla="*/ 1325379 h 1795642"/>
              <a:gd name="connsiteX1" fmla="*/ 1240972 w 1327580"/>
              <a:gd name="connsiteY1" fmla="*/ 6031 h 1795642"/>
              <a:gd name="connsiteX2" fmla="*/ 1123406 w 1327580"/>
              <a:gd name="connsiteY2" fmla="*/ 1795642 h 17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580" h="1795642">
                <a:moveTo>
                  <a:pt x="0" y="1325379"/>
                </a:moveTo>
                <a:cubicBezTo>
                  <a:pt x="526869" y="626516"/>
                  <a:pt x="1053738" y="-72346"/>
                  <a:pt x="1240972" y="6031"/>
                </a:cubicBezTo>
                <a:cubicBezTo>
                  <a:pt x="1428206" y="84408"/>
                  <a:pt x="1275806" y="940025"/>
                  <a:pt x="1123406" y="1795642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e libre 27"/>
          <p:cNvSpPr/>
          <p:nvPr/>
        </p:nvSpPr>
        <p:spPr>
          <a:xfrm>
            <a:off x="3027559" y="2351131"/>
            <a:ext cx="1415828" cy="2090240"/>
          </a:xfrm>
          <a:custGeom>
            <a:avLst/>
            <a:gdLst>
              <a:gd name="connsiteX0" fmla="*/ 251218 w 1415828"/>
              <a:gd name="connsiteY0" fmla="*/ 1358720 h 2090240"/>
              <a:gd name="connsiteX1" fmla="*/ 1413812 w 1415828"/>
              <a:gd name="connsiteY1" fmla="*/ 183 h 2090240"/>
              <a:gd name="connsiteX2" fmla="*/ 3024 w 1415828"/>
              <a:gd name="connsiteY2" fmla="*/ 1437098 h 2090240"/>
              <a:gd name="connsiteX3" fmla="*/ 1113367 w 1415828"/>
              <a:gd name="connsiteY3" fmla="*/ 2090240 h 20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5828" h="2090240">
                <a:moveTo>
                  <a:pt x="251218" y="1358720"/>
                </a:moveTo>
                <a:cubicBezTo>
                  <a:pt x="853198" y="672920"/>
                  <a:pt x="1455178" y="-12880"/>
                  <a:pt x="1413812" y="183"/>
                </a:cubicBezTo>
                <a:cubicBezTo>
                  <a:pt x="1372446" y="13246"/>
                  <a:pt x="53098" y="1088755"/>
                  <a:pt x="3024" y="1437098"/>
                </a:cubicBezTo>
                <a:cubicBezTo>
                  <a:pt x="-47050" y="1785441"/>
                  <a:pt x="533158" y="1937840"/>
                  <a:pt x="1113367" y="209024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2714653" y="37170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4472831" y="436142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4535996" y="1772816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H(v)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for t=3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3053"/>
            <a:ext cx="6264696" cy="5899289"/>
          </a:xfrm>
        </p:spPr>
      </p:pic>
    </p:spTree>
    <p:extLst>
      <p:ext uri="{BB962C8B-B14F-4D97-AF65-F5344CB8AC3E}">
        <p14:creationId xmlns:p14="http://schemas.microsoft.com/office/powerpoint/2010/main" val="1634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en savoir plus (parution en 2022)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06426"/>
            <a:ext cx="4392488" cy="5473716"/>
          </a:xfrm>
        </p:spPr>
      </p:pic>
      <p:sp>
        <p:nvSpPr>
          <p:cNvPr id="5" name="ZoneTexte 4"/>
          <p:cNvSpPr txBox="1"/>
          <p:nvPr/>
        </p:nvSpPr>
        <p:spPr>
          <a:xfrm rot="21284184">
            <a:off x="2178406" y="1963225"/>
            <a:ext cx="4197833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3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Routing</a:t>
            </a:r>
            <a:r>
              <a:rPr lang="fr-FR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3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with</a:t>
            </a:r>
            <a:r>
              <a:rPr lang="fr-FR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3000" dirty="0">
                <a:solidFill>
                  <a:schemeClr val="bg1"/>
                </a:solidFill>
                <a:latin typeface="Arial Black" panose="020B0A04020102020204" pitchFamily="34" charset="0"/>
              </a:rPr>
              <a:t>0,793 </a:t>
            </a:r>
            <a:r>
              <a:rPr lang="fr-FR" sz="3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loglog</a:t>
            </a:r>
            <a:r>
              <a:rPr lang="fr-FR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n bits/</a:t>
            </a:r>
            <a:r>
              <a:rPr lang="fr-FR" sz="3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node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2780928"/>
            <a:ext cx="50405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051720" y="6093296"/>
            <a:ext cx="2304255" cy="677108"/>
          </a:xfrm>
          <a:prstGeom prst="rect">
            <a:avLst/>
          </a:prstGeom>
          <a:solidFill>
            <a:srgbClr val="FFED03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Cyril </a:t>
            </a:r>
            <a:r>
              <a:rPr lang="fr-FR" sz="1600" b="1" dirty="0" err="1" smtClean="0"/>
              <a:t>Gavoille</a:t>
            </a:r>
            <a:endParaRPr lang="fr-FR" sz="1600" b="1" dirty="0" smtClean="0"/>
          </a:p>
          <a:p>
            <a:r>
              <a:rPr lang="fr-FR" sz="1100" i="1" dirty="0" smtClean="0"/>
              <a:t>Expert en limitation de dépassement de bits dans les strings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6581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 in </a:t>
            </a:r>
            <a:r>
              <a:rPr lang="fr-FR" dirty="0" err="1" smtClean="0"/>
              <a:t>this</a:t>
            </a:r>
            <a:r>
              <a:rPr lang="fr-FR" dirty="0" smtClean="0"/>
              <a:t> talk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2155921"/>
          </a:xfrm>
        </p:spPr>
        <p:txBody>
          <a:bodyPr/>
          <a:lstStyle/>
          <a:p>
            <a:r>
              <a:rPr lang="fr-FR" dirty="0" smtClean="0"/>
              <a:t>Network Policy</a:t>
            </a:r>
          </a:p>
          <a:p>
            <a:r>
              <a:rPr lang="fr-FR" dirty="0" smtClean="0"/>
              <a:t>Contention</a:t>
            </a:r>
          </a:p>
          <a:p>
            <a:r>
              <a:rPr lang="fr-FR" dirty="0" err="1" smtClean="0"/>
              <a:t>Faults</a:t>
            </a:r>
            <a:r>
              <a:rPr lang="fr-FR" dirty="0" smtClean="0"/>
              <a:t>/</a:t>
            </a:r>
            <a:r>
              <a:rPr lang="fr-FR" dirty="0" err="1"/>
              <a:t>C</a:t>
            </a:r>
            <a:r>
              <a:rPr lang="fr-FR" dirty="0" err="1" smtClean="0"/>
              <a:t>heating</a:t>
            </a:r>
            <a:endParaRPr lang="en-US" dirty="0"/>
          </a:p>
        </p:txBody>
      </p:sp>
      <p:pic>
        <p:nvPicPr>
          <p:cNvPr id="4" name="Picture 2" descr="http://st.depositphotos.com/1760261/1347/i/950/depositphotos_13470172-Information-Over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98" y="188640"/>
            <a:ext cx="2443546" cy="36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fxguide.com/wp-content/uploads/2011/04/Modus_SourceCode_trafficjam-highway_vfx.jpg?8c65b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5083732" cy="21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lestendances.fr/images/produits/baby-foot-pliant-riley-5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6791"/>
            <a:ext cx="4297710" cy="28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PROVIDE A LIGHTER ROUTING SCHEME WITH SOME GARANTEE 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40" y="764704"/>
            <a:ext cx="4972460" cy="27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49D84-A0F0-4239-BC05-0E5AF4BDDCC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6081" name="Rectangle 1"/>
          <p:cNvSpPr>
            <a:spLocks/>
          </p:cNvSpPr>
          <p:nvPr/>
        </p:nvSpPr>
        <p:spPr bwMode="auto">
          <a:xfrm>
            <a:off x="250031" y="178594"/>
            <a:ext cx="86439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5100" dirty="0" smtClean="0">
                <a:ea typeface="Gill Sans Light" charset="0"/>
                <a:cs typeface="Gill Sans Light" charset="0"/>
              </a:rPr>
              <a:t>Accept to make bounded detour (STRETCH)</a:t>
            </a:r>
            <a:endParaRPr lang="en-US" altLang="en-US" sz="5100" dirty="0">
              <a:ea typeface="Gill Sans Light" charset="0"/>
              <a:cs typeface="Gill Sans Light" charset="0"/>
            </a:endParaRPr>
          </a:p>
        </p:txBody>
      </p:sp>
      <p:sp>
        <p:nvSpPr>
          <p:cNvPr id="46082" name="Line 2"/>
          <p:cNvSpPr>
            <a:spLocks noChangeShapeType="1"/>
          </p:cNvSpPr>
          <p:nvPr/>
        </p:nvSpPr>
        <p:spPr bwMode="auto">
          <a:xfrm rot="10800000" flipH="1">
            <a:off x="1458888" y="2291582"/>
            <a:ext cx="1482328" cy="23886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465586" y="2530450"/>
            <a:ext cx="841623" cy="12490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rot="10800000">
            <a:off x="2322835" y="3785072"/>
            <a:ext cx="89297" cy="12970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rot="10800000" flipH="1">
            <a:off x="2425527" y="4429126"/>
            <a:ext cx="1179835" cy="64628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rot="10800000" flipH="1">
            <a:off x="2316138" y="3394398"/>
            <a:ext cx="2424410" cy="35495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rot="10800000">
            <a:off x="2933402" y="2283768"/>
            <a:ext cx="683121" cy="210963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rot="10800000" flipH="1">
            <a:off x="6244084" y="3607594"/>
            <a:ext cx="1548185" cy="109723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6314405" y="2784947"/>
            <a:ext cx="1476747" cy="80590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6248549" y="2786063"/>
            <a:ext cx="65857" cy="192546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rot="10800000" flipH="1">
            <a:off x="4698133" y="2786062"/>
            <a:ext cx="1617389" cy="60721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Oval 12"/>
          <p:cNvSpPr>
            <a:spLocks/>
          </p:cNvSpPr>
          <p:nvPr/>
        </p:nvSpPr>
        <p:spPr bwMode="auto">
          <a:xfrm>
            <a:off x="2757041" y="2098477"/>
            <a:ext cx="370582" cy="37058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Oval 13"/>
          <p:cNvSpPr>
            <a:spLocks/>
          </p:cNvSpPr>
          <p:nvPr/>
        </p:nvSpPr>
        <p:spPr bwMode="auto">
          <a:xfrm>
            <a:off x="3445744" y="4252764"/>
            <a:ext cx="371698" cy="37058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Oval 14"/>
          <p:cNvSpPr>
            <a:spLocks/>
          </p:cNvSpPr>
          <p:nvPr/>
        </p:nvSpPr>
        <p:spPr bwMode="auto">
          <a:xfrm>
            <a:off x="4559722" y="3201293"/>
            <a:ext cx="371698" cy="37169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Oval 15"/>
          <p:cNvSpPr>
            <a:spLocks/>
          </p:cNvSpPr>
          <p:nvPr/>
        </p:nvSpPr>
        <p:spPr bwMode="auto">
          <a:xfrm>
            <a:off x="6124650" y="2592958"/>
            <a:ext cx="370582" cy="37058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6" name="Oval 16"/>
          <p:cNvSpPr>
            <a:spLocks/>
          </p:cNvSpPr>
          <p:nvPr/>
        </p:nvSpPr>
        <p:spPr bwMode="auto">
          <a:xfrm>
            <a:off x="2128615" y="3598664"/>
            <a:ext cx="371698" cy="37169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7" name="Oval 17"/>
          <p:cNvSpPr>
            <a:spLocks/>
          </p:cNvSpPr>
          <p:nvPr/>
        </p:nvSpPr>
        <p:spPr bwMode="auto">
          <a:xfrm>
            <a:off x="2234654" y="4896818"/>
            <a:ext cx="371699" cy="37058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7609211" y="3386584"/>
            <a:ext cx="371698" cy="37169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Freeform 19"/>
          <p:cNvSpPr>
            <a:spLocks/>
          </p:cNvSpPr>
          <p:nvPr/>
        </p:nvSpPr>
        <p:spPr bwMode="auto">
          <a:xfrm>
            <a:off x="1799333" y="2702347"/>
            <a:ext cx="2578447" cy="762372"/>
          </a:xfrm>
          <a:custGeom>
            <a:avLst/>
            <a:gdLst>
              <a:gd name="T0" fmla="*/ 0 w 21600"/>
              <a:gd name="T1" fmla="*/ 0 h 18811"/>
              <a:gd name="T2" fmla="*/ 5400 w 21600"/>
              <a:gd name="T3" fmla="*/ 17618 h 18811"/>
              <a:gd name="T4" fmla="*/ 21600 w 21600"/>
              <a:gd name="T5" fmla="*/ 14334 h 18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811">
                <a:moveTo>
                  <a:pt x="0" y="0"/>
                </a:moveTo>
                <a:cubicBezTo>
                  <a:pt x="0" y="0"/>
                  <a:pt x="767" y="11408"/>
                  <a:pt x="5400" y="17618"/>
                </a:cubicBezTo>
                <a:cubicBezTo>
                  <a:pt x="8370" y="21600"/>
                  <a:pt x="21600" y="14334"/>
                  <a:pt x="21600" y="14334"/>
                </a:cubicBezTo>
              </a:path>
            </a:pathLst>
          </a:custGeom>
          <a:noFill/>
          <a:ln w="63500" cap="flat">
            <a:solidFill>
              <a:srgbClr val="6293FE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0" name="Freeform 20"/>
          <p:cNvSpPr>
            <a:spLocks/>
          </p:cNvSpPr>
          <p:nvPr/>
        </p:nvSpPr>
        <p:spPr bwMode="auto">
          <a:xfrm>
            <a:off x="1646412" y="2440037"/>
            <a:ext cx="2916659" cy="2354089"/>
          </a:xfrm>
          <a:custGeom>
            <a:avLst/>
            <a:gdLst>
              <a:gd name="T0" fmla="*/ 0 w 21600"/>
              <a:gd name="T1" fmla="+- 0 2331 1057"/>
              <a:gd name="T2" fmla="*/ 2331 h 20011"/>
              <a:gd name="T3" fmla="*/ 8950 w 21600"/>
              <a:gd name="T4" fmla="+- 0 1645 1057"/>
              <a:gd name="T5" fmla="*/ 1645 h 20011"/>
              <a:gd name="T6" fmla="*/ 12755 w 21600"/>
              <a:gd name="T7" fmla="+- 0 16971 1057"/>
              <a:gd name="T8" fmla="*/ 16971 h 20011"/>
              <a:gd name="T9" fmla="*/ 7041 w 21600"/>
              <a:gd name="T10" fmla="+- 0 20978 1057"/>
              <a:gd name="T11" fmla="*/ 20978 h 20011"/>
              <a:gd name="T12" fmla="*/ 6981 w 21600"/>
              <a:gd name="T13" fmla="+- 0 14112 1057"/>
              <a:gd name="T14" fmla="*/ 14112 h 20011"/>
              <a:gd name="T15" fmla="*/ 21600 w 21600"/>
              <a:gd name="T16" fmla="+- 0 10695 1057"/>
              <a:gd name="T17" fmla="*/ 10695 h 20011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</a:cxnLst>
            <a:rect l="0" t="0" r="r" b="b"/>
            <a:pathLst>
              <a:path w="21600" h="20011">
                <a:moveTo>
                  <a:pt x="0" y="1274"/>
                </a:moveTo>
                <a:cubicBezTo>
                  <a:pt x="0" y="1274"/>
                  <a:pt x="7399" y="-1057"/>
                  <a:pt x="8950" y="588"/>
                </a:cubicBezTo>
                <a:cubicBezTo>
                  <a:pt x="10502" y="2234"/>
                  <a:pt x="13232" y="13994"/>
                  <a:pt x="12755" y="15914"/>
                </a:cubicBezTo>
                <a:cubicBezTo>
                  <a:pt x="12277" y="17833"/>
                  <a:pt x="8700" y="20543"/>
                  <a:pt x="7041" y="19921"/>
                </a:cubicBezTo>
                <a:cubicBezTo>
                  <a:pt x="5638" y="19394"/>
                  <a:pt x="5199" y="15436"/>
                  <a:pt x="6981" y="13055"/>
                </a:cubicBezTo>
                <a:cubicBezTo>
                  <a:pt x="8259" y="11347"/>
                  <a:pt x="21600" y="9638"/>
                  <a:pt x="21600" y="9638"/>
                </a:cubicBezTo>
              </a:path>
            </a:pathLst>
          </a:custGeom>
          <a:noFill/>
          <a:ln w="63500" cap="flat">
            <a:solidFill>
              <a:srgbClr val="A8184B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1" name="Oval 21"/>
          <p:cNvSpPr>
            <a:spLocks/>
          </p:cNvSpPr>
          <p:nvPr/>
        </p:nvSpPr>
        <p:spPr bwMode="auto">
          <a:xfrm>
            <a:off x="1196578" y="2321719"/>
            <a:ext cx="366117" cy="366117"/>
          </a:xfrm>
          <a:prstGeom prst="ellipse">
            <a:avLst/>
          </a:prstGeom>
          <a:solidFill>
            <a:schemeClr val="accent1"/>
          </a:solidFill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2" name="Rectangle 22"/>
          <p:cNvSpPr>
            <a:spLocks/>
          </p:cNvSpPr>
          <p:nvPr/>
        </p:nvSpPr>
        <p:spPr bwMode="auto">
          <a:xfrm>
            <a:off x="1172455" y="1546845"/>
            <a:ext cx="320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latin typeface="Gill Sans" charset="0"/>
                <a:ea typeface="Gill Sans" charset="0"/>
                <a:cs typeface="Gill Sans" charset="0"/>
                <a:sym typeface="Gill Sans" charset="0"/>
              </a:rPr>
              <a:t>u</a:t>
            </a:r>
          </a:p>
        </p:txBody>
      </p:sp>
      <p:sp>
        <p:nvSpPr>
          <p:cNvPr id="46103" name="Oval 23"/>
          <p:cNvSpPr>
            <a:spLocks/>
          </p:cNvSpPr>
          <p:nvPr/>
        </p:nvSpPr>
        <p:spPr bwMode="auto">
          <a:xfrm>
            <a:off x="6027539" y="4527352"/>
            <a:ext cx="375047" cy="3750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4" name="Rectangle 24"/>
          <p:cNvSpPr>
            <a:spLocks/>
          </p:cNvSpPr>
          <p:nvPr/>
        </p:nvSpPr>
        <p:spPr bwMode="auto">
          <a:xfrm>
            <a:off x="4531041" y="2395165"/>
            <a:ext cx="41678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4500">
                <a:latin typeface="Gill Sans" charset="0"/>
                <a:ea typeface="Gill Sans" charset="0"/>
                <a:cs typeface="Gill Sans" charset="0"/>
                <a:sym typeface="Gill Sans" charset="0"/>
              </a:rPr>
              <a:t>w</a:t>
            </a:r>
          </a:p>
        </p:txBody>
      </p:sp>
      <p:pic>
        <p:nvPicPr>
          <p:cNvPr id="4610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49" y="937617"/>
            <a:ext cx="3161109" cy="66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6" name="Rectangle 26"/>
          <p:cNvSpPr>
            <a:spLocks/>
          </p:cNvSpPr>
          <p:nvPr/>
        </p:nvSpPr>
        <p:spPr bwMode="auto">
          <a:xfrm>
            <a:off x="2455663" y="2894558"/>
            <a:ext cx="21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i="1">
                <a:solidFill>
                  <a:srgbClr val="6293F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46107" name="Rectangle 27"/>
          <p:cNvSpPr>
            <a:spLocks/>
          </p:cNvSpPr>
          <p:nvPr/>
        </p:nvSpPr>
        <p:spPr bwMode="auto">
          <a:xfrm>
            <a:off x="2759274" y="3964781"/>
            <a:ext cx="361652" cy="6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 i="1">
                <a:solidFill>
                  <a:srgbClr val="A8184B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5</a:t>
            </a:r>
          </a:p>
        </p:txBody>
      </p: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7572375" y="5235030"/>
            <a:ext cx="380628" cy="1149697"/>
            <a:chOff x="0" y="0"/>
            <a:chExt cx="341" cy="1030"/>
          </a:xfrm>
        </p:grpSpPr>
        <p:sp>
          <p:nvSpPr>
            <p:cNvPr id="46109" name="Rectangle 29"/>
            <p:cNvSpPr>
              <a:spLocks/>
            </p:cNvSpPr>
            <p:nvPr/>
          </p:nvSpPr>
          <p:spPr bwMode="auto">
            <a:xfrm>
              <a:off x="5" y="0"/>
              <a:ext cx="32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3000" i="1">
                  <a:solidFill>
                    <a:srgbClr val="A8184B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5</a:t>
              </a:r>
            </a:p>
          </p:txBody>
        </p:sp>
        <p:sp>
          <p:nvSpPr>
            <p:cNvPr id="46110" name="Rectangle 30"/>
            <p:cNvSpPr>
              <a:spLocks/>
            </p:cNvSpPr>
            <p:nvPr/>
          </p:nvSpPr>
          <p:spPr bwMode="auto">
            <a:xfrm>
              <a:off x="5" y="412"/>
              <a:ext cx="325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3000" i="1">
                  <a:solidFill>
                    <a:srgbClr val="6293FE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2</a:t>
              </a:r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>
              <a:off x="0" y="509"/>
              <a:ext cx="341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112" name="Rectangle 32"/>
          <p:cNvSpPr>
            <a:spLocks/>
          </p:cNvSpPr>
          <p:nvPr/>
        </p:nvSpPr>
        <p:spPr bwMode="auto">
          <a:xfrm>
            <a:off x="32662" y="5591324"/>
            <a:ext cx="419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r"/>
            <a:r>
              <a:rPr lang="en-US" altLang="en-US" sz="2800" b="1" dirty="0" smtClean="0">
                <a:ea typeface="Gill Sans Light" charset="0"/>
                <a:cs typeface="Gill Sans Light" charset="0"/>
              </a:rPr>
              <a:t>Stretch</a:t>
            </a:r>
            <a:r>
              <a:rPr lang="en-US" altLang="en-US" sz="2800" dirty="0" smtClean="0">
                <a:ea typeface="Gill Sans Light" charset="0"/>
                <a:cs typeface="Gill Sans Light" charset="0"/>
              </a:rPr>
              <a:t> of a path (</a:t>
            </a:r>
            <a:r>
              <a:rPr lang="en-US" altLang="en-US" sz="2800" dirty="0" err="1" smtClean="0">
                <a:ea typeface="Gill Sans Light" charset="0"/>
                <a:cs typeface="Gill Sans Light" charset="0"/>
              </a:rPr>
              <a:t>u,v</a:t>
            </a:r>
            <a:r>
              <a:rPr lang="en-US" altLang="en-US" sz="2800" dirty="0" smtClean="0">
                <a:ea typeface="Gill Sans Light" charset="0"/>
                <a:cs typeface="Gill Sans Light" charset="0"/>
              </a:rPr>
              <a:t>)=</a:t>
            </a:r>
            <a:r>
              <a:rPr lang="en-US" altLang="en-US" sz="3000" dirty="0" smtClean="0">
                <a:ea typeface="Gill Sans Light" charset="0"/>
                <a:cs typeface="Gill Sans Light" charset="0"/>
              </a:rPr>
              <a:t>    </a:t>
            </a:r>
            <a:endParaRPr lang="en-US" altLang="en-US" sz="3000" dirty="0">
              <a:ea typeface="Gill Sans Light" charset="0"/>
              <a:cs typeface="Gill Sans Light" charset="0"/>
            </a:endParaRPr>
          </a:p>
        </p:txBody>
      </p:sp>
      <p:grpSp>
        <p:nvGrpSpPr>
          <p:cNvPr id="46113" name="Group 33"/>
          <p:cNvGrpSpPr>
            <a:grpSpLocks/>
          </p:cNvGrpSpPr>
          <p:nvPr/>
        </p:nvGrpSpPr>
        <p:grpSpPr bwMode="auto">
          <a:xfrm>
            <a:off x="4113238" y="5206008"/>
            <a:ext cx="3095253" cy="1184300"/>
            <a:chOff x="0" y="0"/>
            <a:chExt cx="2773" cy="1060"/>
          </a:xfrm>
        </p:grpSpPr>
        <p:sp>
          <p:nvSpPr>
            <p:cNvPr id="46114" name="Rectangle 34"/>
            <p:cNvSpPr>
              <a:spLocks/>
            </p:cNvSpPr>
            <p:nvPr/>
          </p:nvSpPr>
          <p:spPr bwMode="auto">
            <a:xfrm>
              <a:off x="0" y="0"/>
              <a:ext cx="2744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2400" i="1" dirty="0" smtClean="0">
                  <a:solidFill>
                    <a:srgbClr val="A8184B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Length of a path (</a:t>
              </a:r>
              <a:r>
                <a:rPr lang="en-US" altLang="en-US" sz="2400" i="1" dirty="0" err="1" smtClean="0">
                  <a:solidFill>
                    <a:srgbClr val="A8184B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u,w</a:t>
              </a:r>
              <a:r>
                <a:rPr lang="en-US" altLang="en-US" sz="2400" i="1" dirty="0" smtClean="0">
                  <a:solidFill>
                    <a:srgbClr val="A8184B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)</a:t>
              </a:r>
              <a:endParaRPr lang="en-US" altLang="en-US" sz="2400" i="1" dirty="0">
                <a:solidFill>
                  <a:srgbClr val="A8184B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6115" name="Rectangle 35"/>
            <p:cNvSpPr>
              <a:spLocks/>
            </p:cNvSpPr>
            <p:nvPr/>
          </p:nvSpPr>
          <p:spPr bwMode="auto">
            <a:xfrm>
              <a:off x="104" y="444"/>
              <a:ext cx="233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3000" i="1">
                  <a:solidFill>
                    <a:srgbClr val="6293FE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distance(u,w)</a:t>
              </a:r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rot="10800000" flipH="1">
              <a:off x="18" y="535"/>
              <a:ext cx="2755" cy="5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117" name="Rectangle 37"/>
          <p:cNvSpPr>
            <a:spLocks/>
          </p:cNvSpPr>
          <p:nvPr/>
        </p:nvSpPr>
        <p:spPr bwMode="auto">
          <a:xfrm>
            <a:off x="7254224" y="5582394"/>
            <a:ext cx="224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</a:defRPr>
            </a:lvl9pPr>
          </a:lstStyle>
          <a:p>
            <a:pPr algn="ctr"/>
            <a:r>
              <a:rPr lang="en-US" altLang="en-US" sz="3000">
                <a:ea typeface="Gill Sans Light" charset="0"/>
                <a:cs typeface="Gill Sans Light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963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0" grpId="0" animBg="1"/>
      <p:bldP spid="46107" grpId="0" autoUpdateAnimBg="0"/>
      <p:bldP spid="46112" grpId="0" autoUpdateAnimBg="0"/>
      <p:bldP spid="461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model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weighted</a:t>
            </a:r>
            <a:r>
              <a:rPr lang="fr-FR" dirty="0" smtClean="0"/>
              <a:t> graph G of </a:t>
            </a:r>
            <a:r>
              <a:rPr lang="fr-FR" dirty="0" err="1" smtClean="0"/>
              <a:t>weights</a:t>
            </a:r>
            <a:r>
              <a:rPr lang="fr-FR" dirty="0" smtClean="0"/>
              <a:t> in </a:t>
            </a:r>
            <a:r>
              <a:rPr lang="fr-FR" dirty="0" smtClean="0">
                <a:solidFill>
                  <a:srgbClr val="FF0000"/>
                </a:solidFill>
              </a:rPr>
              <a:t>[1,W]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n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FF0000"/>
                </a:solidFill>
              </a:rPr>
              <a:t>m</a:t>
            </a:r>
            <a:r>
              <a:rPr lang="fr-FR" dirty="0" smtClean="0"/>
              <a:t> </a:t>
            </a:r>
            <a:r>
              <a:rPr lang="fr-FR" dirty="0" err="1" smtClean="0"/>
              <a:t>edges</a:t>
            </a:r>
            <a:endParaRPr lang="fr-FR" dirty="0" smtClean="0"/>
          </a:p>
          <a:p>
            <a:pPr lvl="1"/>
            <a:r>
              <a:rPr lang="fr-FR" dirty="0" smtClean="0"/>
              <a:t>Hop distance </a:t>
            </a:r>
            <a:r>
              <a:rPr lang="fr-FR" dirty="0" err="1" smtClean="0">
                <a:solidFill>
                  <a:srgbClr val="FF0000"/>
                </a:solidFill>
              </a:rPr>
              <a:t>hd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u,v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r>
              <a:rPr lang="fr-FR" dirty="0" smtClean="0"/>
              <a:t> = minimum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hops</a:t>
            </a:r>
            <a:r>
              <a:rPr lang="fr-FR" dirty="0" smtClean="0"/>
              <a:t> of </a:t>
            </a:r>
            <a:r>
              <a:rPr lang="fr-FR" dirty="0" err="1" smtClean="0"/>
              <a:t>shortest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u</a:t>
            </a:r>
            <a:r>
              <a:rPr lang="fr-FR" dirty="0" smtClean="0"/>
              <a:t> and </a:t>
            </a:r>
            <a:r>
              <a:rPr lang="fr-FR" dirty="0" smtClean="0">
                <a:solidFill>
                  <a:srgbClr val="FF0000"/>
                </a:solidFill>
              </a:rPr>
              <a:t>v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Hop </a:t>
            </a:r>
            <a:r>
              <a:rPr lang="fr-FR" dirty="0" err="1" smtClean="0"/>
              <a:t>diameter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D = max </a:t>
            </a:r>
            <a:r>
              <a:rPr lang="fr-FR" dirty="0" err="1" smtClean="0">
                <a:solidFill>
                  <a:srgbClr val="FF0000"/>
                </a:solidFill>
              </a:rPr>
              <a:t>hd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u,v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</a:p>
          <a:p>
            <a:r>
              <a:rPr lang="fr-FR" dirty="0" err="1" smtClean="0"/>
              <a:t>Two</a:t>
            </a:r>
            <a:r>
              <a:rPr lang="fr-FR" dirty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LOCAL: </a:t>
            </a:r>
            <a:r>
              <a:rPr lang="fr-FR" dirty="0" err="1"/>
              <a:t>delay</a:t>
            </a:r>
            <a:r>
              <a:rPr lang="fr-FR" dirty="0"/>
              <a:t> = </a:t>
            </a:r>
            <a:r>
              <a:rPr lang="fr-FR" dirty="0" smtClean="0"/>
              <a:t>1</a:t>
            </a:r>
            <a:endParaRPr lang="fr-FR" dirty="0"/>
          </a:p>
          <a:p>
            <a:pPr lvl="1"/>
            <a:r>
              <a:rPr lang="fr-FR" dirty="0" smtClean="0"/>
              <a:t>ASYNC: </a:t>
            </a:r>
            <a:r>
              <a:rPr lang="fr-FR" dirty="0" err="1" smtClean="0"/>
              <a:t>delay</a:t>
            </a:r>
            <a:r>
              <a:rPr lang="fr-FR" dirty="0" smtClean="0"/>
              <a:t> &lt; 1</a:t>
            </a:r>
          </a:p>
          <a:p>
            <a:r>
              <a:rPr lang="fr-FR" b="1" dirty="0" smtClean="0"/>
              <a:t>Name-</a:t>
            </a:r>
            <a:r>
              <a:rPr lang="fr-FR" b="1" dirty="0" err="1" smtClean="0"/>
              <a:t>independant</a:t>
            </a:r>
            <a:r>
              <a:rPr lang="fr-FR" b="1" dirty="0" smtClean="0"/>
              <a:t> </a:t>
            </a:r>
            <a:r>
              <a:rPr lang="fr-FR" b="1" dirty="0" err="1" smtClean="0"/>
              <a:t>Schemes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0070C0"/>
                </a:solidFill>
              </a:rPr>
              <a:t>relabeling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nodes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is</a:t>
            </a:r>
            <a:r>
              <a:rPr lang="fr-FR" dirty="0" smtClean="0">
                <a:solidFill>
                  <a:srgbClr val="0070C0"/>
                </a:solidFill>
              </a:rPr>
              <a:t> not </a:t>
            </a:r>
            <a:r>
              <a:rPr lang="fr-FR" dirty="0" err="1" smtClean="0">
                <a:solidFill>
                  <a:srgbClr val="0070C0"/>
                </a:solidFill>
              </a:rPr>
              <a:t>allowed</a:t>
            </a:r>
            <a:r>
              <a:rPr lang="fr-FR" dirty="0" smtClean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Routing</a:t>
            </a:r>
            <a:r>
              <a:rPr lang="fr-FR" dirty="0" smtClean="0"/>
              <a:t> &amp; Performance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Latency</a:t>
            </a:r>
            <a:r>
              <a:rPr lang="fr-FR" dirty="0"/>
              <a:t> </a:t>
            </a:r>
            <a:r>
              <a:rPr lang="fr-FR" dirty="0" smtClean="0"/>
              <a:t>of a </a:t>
            </a:r>
            <a:r>
              <a:rPr lang="fr-FR" dirty="0" err="1" smtClean="0"/>
              <a:t>routing</a:t>
            </a:r>
            <a:endParaRPr lang="fr-FR" dirty="0" smtClean="0"/>
          </a:p>
          <a:p>
            <a:pPr lvl="1"/>
            <a:r>
              <a:rPr lang="fr-FR" dirty="0" smtClean="0"/>
              <a:t>Time to traverse links (</a:t>
            </a:r>
            <a:r>
              <a:rPr lang="fr-FR" dirty="0" smtClean="0">
                <a:solidFill>
                  <a:srgbClr val="FF0000"/>
                </a:solidFill>
              </a:rPr>
              <a:t>stretch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Lookup</a:t>
            </a:r>
            <a:r>
              <a:rPr lang="fr-FR" dirty="0" smtClean="0"/>
              <a:t> Time in </a:t>
            </a:r>
            <a:r>
              <a:rPr lang="fr-FR" dirty="0" err="1" smtClean="0"/>
              <a:t>routing</a:t>
            </a:r>
            <a:r>
              <a:rPr lang="fr-FR" dirty="0" smtClean="0"/>
              <a:t> tables (</a:t>
            </a:r>
            <a:r>
              <a:rPr lang="fr-FR" dirty="0" smtClean="0">
                <a:solidFill>
                  <a:srgbClr val="FF0000"/>
                </a:solidFill>
              </a:rPr>
              <a:t>size of </a:t>
            </a:r>
            <a:r>
              <a:rPr lang="fr-FR" dirty="0" err="1" smtClean="0">
                <a:solidFill>
                  <a:srgbClr val="FF0000"/>
                </a:solidFill>
              </a:rPr>
              <a:t>routing</a:t>
            </a:r>
            <a:r>
              <a:rPr lang="fr-FR" dirty="0" smtClean="0">
                <a:solidFill>
                  <a:srgbClr val="FF0000"/>
                </a:solidFill>
              </a:rPr>
              <a:t> tables/Memory</a:t>
            </a:r>
            <a:r>
              <a:rPr lang="fr-FR" dirty="0" smtClean="0"/>
              <a:t>)</a:t>
            </a:r>
          </a:p>
          <a:p>
            <a:r>
              <a:rPr lang="fr-FR" dirty="0" smtClean="0"/>
              <a:t>Maintenance </a:t>
            </a:r>
            <a:r>
              <a:rPr lang="fr-FR" dirty="0" err="1" smtClean="0"/>
              <a:t>cost</a:t>
            </a:r>
            <a:r>
              <a:rPr lang="fr-FR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#messages</a:t>
            </a:r>
            <a:r>
              <a:rPr lang="en-US" dirty="0" smtClean="0"/>
              <a:t> to update tables</a:t>
            </a:r>
          </a:p>
          <a:p>
            <a:r>
              <a:rPr lang="fr-FR" dirty="0" smtClean="0"/>
              <a:t>Maintenance time: </a:t>
            </a:r>
            <a:r>
              <a:rPr lang="fr-FR" dirty="0" smtClean="0">
                <a:solidFill>
                  <a:srgbClr val="FF0000"/>
                </a:solidFill>
              </a:rPr>
              <a:t>convergence time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537321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Stretch =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of the </a:t>
            </a:r>
            <a:r>
              <a:rPr lang="fr-FR" dirty="0" err="1" smtClean="0"/>
              <a:t>routing</a:t>
            </a:r>
            <a:r>
              <a:rPr lang="fr-FR" dirty="0" smtClean="0"/>
              <a:t> /distance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idx="1"/>
          </p:nvPr>
        </p:nvSpPr>
        <p:spPr>
          <a:xfrm>
            <a:off x="323528" y="1412776"/>
            <a:ext cx="8496944" cy="4853136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Lower</a:t>
            </a:r>
            <a:r>
              <a:rPr lang="fr-FR" sz="2400" dirty="0" smtClean="0"/>
              <a:t> </a:t>
            </a:r>
            <a:r>
              <a:rPr lang="fr-FR" sz="2400" dirty="0" err="1" smtClean="0"/>
              <a:t>bounds</a:t>
            </a:r>
            <a:r>
              <a:rPr lang="fr-FR" sz="2400" dirty="0" smtClean="0"/>
              <a:t> !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= 1 </a:t>
            </a:r>
            <a:r>
              <a:rPr lang="fr-FR" sz="2000" dirty="0" smtClean="0">
                <a:cs typeface="Arial"/>
              </a:rPr>
              <a:t>→ </a:t>
            </a:r>
            <a:r>
              <a:rPr lang="el-GR" sz="2000" dirty="0" smtClean="0">
                <a:solidFill>
                  <a:srgbClr val="00B050"/>
                </a:solidFill>
                <a:cs typeface="Arial"/>
              </a:rPr>
              <a:t>Ω</a:t>
            </a:r>
            <a:r>
              <a:rPr lang="fr-FR" sz="2000" dirty="0" smtClean="0">
                <a:solidFill>
                  <a:srgbClr val="00B050"/>
                </a:solidFill>
                <a:cs typeface="Arial"/>
              </a:rPr>
              <a:t>(n) </a:t>
            </a:r>
            <a:r>
              <a:rPr lang="fr-FR" sz="2000" dirty="0" smtClean="0">
                <a:cs typeface="Arial"/>
              </a:rPr>
              <a:t>entries per </a:t>
            </a:r>
            <a:r>
              <a:rPr lang="fr-FR" sz="2000" dirty="0" err="1" smtClean="0">
                <a:cs typeface="Arial"/>
              </a:rPr>
              <a:t>node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can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be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required</a:t>
            </a:r>
            <a:r>
              <a:rPr lang="fr-FR" sz="2000" dirty="0" smtClean="0">
                <a:cs typeface="Arial"/>
              </a:rPr>
              <a:t> [</a:t>
            </a:r>
            <a:r>
              <a:rPr lang="fr-FR" sz="1600" dirty="0" smtClean="0">
                <a:cs typeface="Arial"/>
              </a:rPr>
              <a:t>G.-</a:t>
            </a:r>
            <a:r>
              <a:rPr lang="fr-FR" sz="1600" dirty="0" err="1" smtClean="0">
                <a:cs typeface="Arial"/>
              </a:rPr>
              <a:t>Perennes</a:t>
            </a:r>
            <a:r>
              <a:rPr lang="fr-FR" sz="1600" dirty="0" smtClean="0">
                <a:cs typeface="Arial"/>
              </a:rPr>
              <a:t> 1996</a:t>
            </a:r>
            <a:r>
              <a:rPr lang="fr-FR" sz="2000" dirty="0">
                <a:cs typeface="Arial"/>
              </a:rPr>
              <a:t>]</a:t>
            </a:r>
            <a:endParaRPr lang="fr-FR" sz="2000" dirty="0" smtClean="0">
              <a:cs typeface="Arial"/>
            </a:endParaRPr>
          </a:p>
          <a:p>
            <a:pPr lvl="1"/>
            <a:r>
              <a:rPr lang="fr-FR" sz="2000" dirty="0">
                <a:solidFill>
                  <a:srgbClr val="FF0000"/>
                </a:solidFill>
                <a:cs typeface="Arial"/>
              </a:rPr>
              <a:t>Stretch &lt; 5 </a:t>
            </a:r>
            <a:r>
              <a:rPr lang="fr-FR" sz="2000" dirty="0">
                <a:cs typeface="Arial"/>
              </a:rPr>
              <a:t>→ </a:t>
            </a:r>
            <a:r>
              <a:rPr lang="el-GR" sz="2000" dirty="0">
                <a:solidFill>
                  <a:srgbClr val="00B050"/>
                </a:solidFill>
                <a:cs typeface="Arial"/>
              </a:rPr>
              <a:t>Ω</a:t>
            </a:r>
            <a:r>
              <a:rPr lang="fr-FR" sz="2000" dirty="0">
                <a:solidFill>
                  <a:srgbClr val="00B050"/>
                </a:solidFill>
                <a:cs typeface="Arial"/>
              </a:rPr>
              <a:t>(n</a:t>
            </a:r>
            <a:r>
              <a:rPr lang="fr-FR" sz="2000" baseline="30000" dirty="0">
                <a:solidFill>
                  <a:srgbClr val="00B050"/>
                </a:solidFill>
                <a:cs typeface="Arial"/>
              </a:rPr>
              <a:t>1/2</a:t>
            </a:r>
            <a:r>
              <a:rPr lang="fr-FR" sz="2000" dirty="0">
                <a:solidFill>
                  <a:srgbClr val="00B050"/>
                </a:solidFill>
                <a:cs typeface="Arial"/>
              </a:rPr>
              <a:t>) </a:t>
            </a:r>
            <a:r>
              <a:rPr lang="fr-FR" sz="2000" dirty="0">
                <a:cs typeface="Arial"/>
              </a:rPr>
              <a:t>entries per </a:t>
            </a:r>
            <a:r>
              <a:rPr lang="fr-FR" sz="2000" dirty="0" err="1">
                <a:cs typeface="Arial"/>
              </a:rPr>
              <a:t>node</a:t>
            </a:r>
            <a:r>
              <a:rPr lang="fr-FR" sz="2000" dirty="0">
                <a:cs typeface="Arial"/>
              </a:rPr>
              <a:t> </a:t>
            </a:r>
            <a:r>
              <a:rPr lang="fr-FR" sz="2000" dirty="0" err="1">
                <a:cs typeface="Arial"/>
              </a:rPr>
              <a:t>can</a:t>
            </a:r>
            <a:r>
              <a:rPr lang="fr-FR" sz="2000" dirty="0">
                <a:cs typeface="Arial"/>
              </a:rPr>
              <a:t> </a:t>
            </a:r>
            <a:r>
              <a:rPr lang="fr-FR" sz="2000" dirty="0" err="1">
                <a:cs typeface="Arial"/>
              </a:rPr>
              <a:t>be</a:t>
            </a:r>
            <a:r>
              <a:rPr lang="fr-FR" sz="2000" dirty="0">
                <a:cs typeface="Arial"/>
              </a:rPr>
              <a:t> </a:t>
            </a:r>
            <a:r>
              <a:rPr lang="fr-FR" sz="2000" dirty="0" err="1">
                <a:cs typeface="Arial"/>
              </a:rPr>
              <a:t>required</a:t>
            </a:r>
            <a:r>
              <a:rPr lang="fr-FR" sz="2000" dirty="0">
                <a:cs typeface="Arial"/>
              </a:rPr>
              <a:t> </a:t>
            </a:r>
            <a:r>
              <a:rPr lang="fr-FR" sz="1600" dirty="0">
                <a:cs typeface="Arial"/>
              </a:rPr>
              <a:t>[</a:t>
            </a:r>
            <a:r>
              <a:rPr lang="fr-FR" sz="1600" dirty="0" smtClean="0">
                <a:cs typeface="Arial"/>
              </a:rPr>
              <a:t>Abraham-</a:t>
            </a:r>
            <a:r>
              <a:rPr lang="fr-FR" sz="1600" dirty="0" err="1" smtClean="0">
                <a:cs typeface="Arial"/>
              </a:rPr>
              <a:t>Gavoille</a:t>
            </a:r>
            <a:r>
              <a:rPr lang="fr-FR" sz="1600" dirty="0" smtClean="0">
                <a:cs typeface="Arial"/>
              </a:rPr>
              <a:t>-</a:t>
            </a:r>
            <a:r>
              <a:rPr lang="fr-FR" sz="1600" dirty="0" err="1" smtClean="0">
                <a:cs typeface="Arial"/>
              </a:rPr>
              <a:t>Malkhi</a:t>
            </a:r>
            <a:r>
              <a:rPr lang="fr-FR" sz="1600" dirty="0" smtClean="0">
                <a:cs typeface="Arial"/>
              </a:rPr>
              <a:t> </a:t>
            </a:r>
            <a:r>
              <a:rPr lang="fr-FR" sz="1600" dirty="0">
                <a:cs typeface="Arial"/>
              </a:rPr>
              <a:t>2006</a:t>
            </a:r>
            <a:r>
              <a:rPr lang="fr-FR" sz="2000" dirty="0" smtClean="0">
                <a:cs typeface="Arial"/>
              </a:rPr>
              <a:t>]</a:t>
            </a:r>
          </a:p>
          <a:p>
            <a:r>
              <a:rPr lang="fr-FR" sz="2400" dirty="0" err="1" smtClean="0">
                <a:cs typeface="Arial"/>
              </a:rPr>
              <a:t>Upper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bounds</a:t>
            </a:r>
            <a:r>
              <a:rPr lang="fr-FR" sz="2400" dirty="0" smtClean="0"/>
              <a:t> !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1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0070C0"/>
                </a:solidFill>
              </a:rPr>
              <a:t>O(n</a:t>
            </a:r>
            <a:r>
              <a:rPr lang="fr-FR" sz="2000" baseline="30000" dirty="0" smtClean="0">
                <a:solidFill>
                  <a:srgbClr val="0070C0"/>
                </a:solidFill>
              </a:rPr>
              <a:t>2</a:t>
            </a:r>
            <a:r>
              <a:rPr lang="fr-FR" sz="2000" dirty="0" smtClean="0">
                <a:solidFill>
                  <a:srgbClr val="0070C0"/>
                </a:solidFill>
              </a:rPr>
              <a:t> log n) </a:t>
            </a:r>
            <a:r>
              <a:rPr lang="fr-FR" sz="2000" dirty="0" smtClean="0"/>
              <a:t>messages </a:t>
            </a:r>
            <a:r>
              <a:rPr lang="fr-FR" sz="2000" i="1" dirty="0" smtClean="0"/>
              <a:t>but</a:t>
            </a:r>
            <a:r>
              <a:rPr lang="fr-FR" sz="2000" dirty="0" smtClean="0"/>
              <a:t> time </a:t>
            </a:r>
            <a:r>
              <a:rPr lang="el-GR" sz="2000" dirty="0" smtClean="0">
                <a:latin typeface="Arial"/>
                <a:cs typeface="Arial"/>
              </a:rPr>
              <a:t>Θ</a:t>
            </a:r>
            <a:r>
              <a:rPr lang="fr-FR" sz="2000" dirty="0" smtClean="0"/>
              <a:t>(D log n) [</a:t>
            </a:r>
            <a:r>
              <a:rPr lang="fr-FR" sz="1600" dirty="0" err="1" smtClean="0"/>
              <a:t>Afek</a:t>
            </a:r>
            <a:r>
              <a:rPr lang="fr-FR" sz="1600" dirty="0" smtClean="0"/>
              <a:t>, </a:t>
            </a:r>
            <a:r>
              <a:rPr lang="fr-FR" sz="1600" dirty="0" err="1" smtClean="0"/>
              <a:t>Ricklin</a:t>
            </a:r>
            <a:r>
              <a:rPr lang="fr-FR" sz="1600" dirty="0" smtClean="0"/>
              <a:t> 1993</a:t>
            </a:r>
            <a:r>
              <a:rPr lang="fr-FR" sz="2000" dirty="0" smtClean="0"/>
              <a:t>]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12k+3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00B050"/>
                </a:solidFill>
              </a:rPr>
              <a:t>O(k</a:t>
            </a:r>
            <a:r>
              <a:rPr lang="fr-FR" sz="2000" baseline="30000" dirty="0" smtClean="0">
                <a:solidFill>
                  <a:srgbClr val="00B050"/>
                </a:solidFill>
              </a:rPr>
              <a:t>3</a:t>
            </a:r>
            <a:r>
              <a:rPr lang="fr-FR" sz="2000" dirty="0" smtClean="0">
                <a:solidFill>
                  <a:srgbClr val="00B050"/>
                </a:solidFill>
              </a:rPr>
              <a:t>n</a:t>
            </a:r>
            <a:r>
              <a:rPr lang="fr-FR" sz="2000" baseline="30000" dirty="0" smtClean="0">
                <a:solidFill>
                  <a:srgbClr val="00B050"/>
                </a:solidFill>
              </a:rPr>
              <a:t>1/k</a:t>
            </a:r>
            <a:r>
              <a:rPr lang="fr-FR" sz="2000" dirty="0" smtClean="0">
                <a:solidFill>
                  <a:srgbClr val="00B050"/>
                </a:solidFill>
              </a:rPr>
              <a:t>) </a:t>
            </a:r>
            <a:r>
              <a:rPr lang="fr-FR" sz="2000" dirty="0"/>
              <a:t>entries </a:t>
            </a:r>
            <a:r>
              <a:rPr lang="fr-FR" sz="2000" i="1" dirty="0"/>
              <a:t>on </a:t>
            </a:r>
            <a:r>
              <a:rPr lang="fr-FR" sz="2000" i="1" dirty="0" err="1"/>
              <a:t>average</a:t>
            </a:r>
            <a:r>
              <a:rPr lang="fr-FR" sz="2000" i="1" dirty="0"/>
              <a:t> </a:t>
            </a:r>
            <a:r>
              <a:rPr lang="fr-FR" sz="2000" i="1" dirty="0" smtClean="0"/>
              <a:t> for </a:t>
            </a:r>
            <a:r>
              <a:rPr lang="fr-FR" sz="2000" i="1" dirty="0" err="1" smtClean="0"/>
              <a:t>unweighted</a:t>
            </a:r>
            <a:r>
              <a:rPr lang="fr-FR" sz="2000" i="1" dirty="0" smtClean="0"/>
              <a:t> graphs </a:t>
            </a:r>
            <a:r>
              <a:rPr lang="fr-FR" sz="2000" dirty="0" smtClean="0"/>
              <a:t>[</a:t>
            </a:r>
            <a:r>
              <a:rPr lang="fr-FR" sz="1600" dirty="0" err="1" smtClean="0"/>
              <a:t>Peleg</a:t>
            </a:r>
            <a:r>
              <a:rPr lang="fr-FR" sz="1600" dirty="0" smtClean="0"/>
              <a:t> – </a:t>
            </a:r>
            <a:r>
              <a:rPr lang="fr-FR" sz="1600" dirty="0" err="1" smtClean="0"/>
              <a:t>Upfal</a:t>
            </a:r>
            <a:r>
              <a:rPr lang="fr-FR" sz="1600" dirty="0" smtClean="0"/>
              <a:t> 1989</a:t>
            </a:r>
            <a:r>
              <a:rPr lang="fr-FR" sz="2000" dirty="0" smtClean="0"/>
              <a:t>]</a:t>
            </a:r>
            <a:endParaRPr lang="fr-FR" sz="2000" dirty="0" smtClean="0">
              <a:solidFill>
                <a:srgbClr val="00B050"/>
              </a:solidFill>
            </a:endParaRP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2</a:t>
            </a:r>
            <a:r>
              <a:rPr lang="fr-FR" sz="2000" baseline="30000" dirty="0" smtClean="0">
                <a:solidFill>
                  <a:srgbClr val="FF0000"/>
                </a:solidFill>
              </a:rPr>
              <a:t>k</a:t>
            </a:r>
            <a:r>
              <a:rPr lang="fr-FR" sz="2000" dirty="0" smtClean="0">
                <a:solidFill>
                  <a:srgbClr val="FF0000"/>
                </a:solidFill>
              </a:rPr>
              <a:t>-1</a:t>
            </a:r>
            <a:r>
              <a:rPr lang="fr-FR" sz="2000" dirty="0" smtClean="0"/>
              <a:t> and </a:t>
            </a:r>
            <a:r>
              <a:rPr lang="fr-FR" sz="2000" dirty="0" smtClean="0">
                <a:solidFill>
                  <a:srgbClr val="00B050"/>
                </a:solidFill>
              </a:rPr>
              <a:t>O(kn</a:t>
            </a:r>
            <a:r>
              <a:rPr lang="fr-FR" sz="2000" baseline="30000" dirty="0" smtClean="0">
                <a:solidFill>
                  <a:srgbClr val="00B050"/>
                </a:solidFill>
              </a:rPr>
              <a:t>1/k</a:t>
            </a:r>
            <a:r>
              <a:rPr lang="fr-FR" sz="2000" dirty="0" smtClean="0">
                <a:solidFill>
                  <a:srgbClr val="00B050"/>
                </a:solidFill>
              </a:rPr>
              <a:t>) </a:t>
            </a:r>
            <a:r>
              <a:rPr lang="fr-FR" sz="2000" dirty="0" smtClean="0"/>
              <a:t>entries </a:t>
            </a:r>
            <a:r>
              <a:rPr lang="fr-FR" sz="2000" i="1" dirty="0" smtClean="0"/>
              <a:t>on </a:t>
            </a:r>
            <a:r>
              <a:rPr lang="fr-FR" sz="2000" i="1" dirty="0" err="1" smtClean="0"/>
              <a:t>average</a:t>
            </a:r>
            <a:r>
              <a:rPr lang="fr-FR" sz="2000" i="1" dirty="0" smtClean="0"/>
              <a:t> </a:t>
            </a:r>
            <a:r>
              <a:rPr lang="fr-FR" sz="2000" dirty="0" smtClean="0"/>
              <a:t>[</a:t>
            </a:r>
            <a:r>
              <a:rPr lang="fr-FR" sz="1600" dirty="0" err="1" smtClean="0"/>
              <a:t>Awerbuch</a:t>
            </a:r>
            <a:r>
              <a:rPr lang="fr-FR" sz="1600" dirty="0" smtClean="0"/>
              <a:t> et al. 1990</a:t>
            </a:r>
            <a:r>
              <a:rPr lang="fr-FR" sz="2000" dirty="0" smtClean="0"/>
              <a:t>]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k</a:t>
            </a:r>
            <a:r>
              <a:rPr lang="fr-FR" sz="2000" baseline="30000" dirty="0" smtClean="0">
                <a:solidFill>
                  <a:srgbClr val="FF0000"/>
                </a:solidFill>
              </a:rPr>
              <a:t>2 </a:t>
            </a:r>
            <a:r>
              <a:rPr lang="fr-FR" sz="2000" dirty="0" smtClean="0"/>
              <a:t>and </a:t>
            </a:r>
            <a:r>
              <a:rPr lang="fr-FR" sz="2000" dirty="0" smtClean="0">
                <a:solidFill>
                  <a:srgbClr val="00B050"/>
                </a:solidFill>
              </a:rPr>
              <a:t>O(n</a:t>
            </a:r>
            <a:r>
              <a:rPr lang="fr-FR" sz="2000" baseline="30000" dirty="0" smtClean="0">
                <a:solidFill>
                  <a:srgbClr val="00B050"/>
                </a:solidFill>
              </a:rPr>
              <a:t>2/k</a:t>
            </a:r>
            <a:r>
              <a:rPr lang="fr-FR" sz="2000" dirty="0" smtClean="0">
                <a:solidFill>
                  <a:srgbClr val="00B050"/>
                </a:solidFill>
              </a:rPr>
              <a:t>)</a:t>
            </a:r>
            <a:r>
              <a:rPr lang="fr-FR" sz="2000" dirty="0" smtClean="0"/>
              <a:t> entries per </a:t>
            </a:r>
            <a:r>
              <a:rPr lang="fr-FR" sz="2000" dirty="0" err="1" smtClean="0"/>
              <a:t>node</a:t>
            </a:r>
            <a:r>
              <a:rPr lang="fr-FR" sz="2000" dirty="0" smtClean="0"/>
              <a:t>  [</a:t>
            </a:r>
            <a:r>
              <a:rPr lang="fr-FR" sz="1600" dirty="0" smtClean="0"/>
              <a:t>Arias et al. 2006</a:t>
            </a:r>
            <a:r>
              <a:rPr lang="fr-FR" sz="2000" dirty="0" smtClean="0"/>
              <a:t>]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Stretch O(k)</a:t>
            </a:r>
            <a:r>
              <a:rPr lang="fr-FR" sz="2000" dirty="0" smtClean="0"/>
              <a:t> </a:t>
            </a:r>
            <a:r>
              <a:rPr lang="fr-FR" sz="2000" dirty="0"/>
              <a:t>and </a:t>
            </a:r>
            <a:r>
              <a:rPr lang="fr-FR" sz="2000" dirty="0" smtClean="0">
                <a:solidFill>
                  <a:srgbClr val="00B050"/>
                </a:solidFill>
              </a:rPr>
              <a:t>O(n</a:t>
            </a:r>
            <a:r>
              <a:rPr lang="fr-FR" sz="2000" baseline="30000" dirty="0" smtClean="0">
                <a:solidFill>
                  <a:srgbClr val="00B050"/>
                </a:solidFill>
              </a:rPr>
              <a:t>1/k</a:t>
            </a:r>
            <a:r>
              <a:rPr lang="fr-FR" sz="2000" dirty="0" smtClean="0">
                <a:solidFill>
                  <a:srgbClr val="00B050"/>
                </a:solidFill>
              </a:rPr>
              <a:t>)</a:t>
            </a:r>
            <a:r>
              <a:rPr lang="fr-FR" sz="2000" dirty="0" smtClean="0"/>
              <a:t> entries per </a:t>
            </a:r>
            <a:r>
              <a:rPr lang="fr-FR" sz="2000" dirty="0" err="1" smtClean="0"/>
              <a:t>node</a:t>
            </a:r>
            <a:r>
              <a:rPr lang="fr-FR" sz="2000" dirty="0" smtClean="0"/>
              <a:t> [</a:t>
            </a:r>
            <a:r>
              <a:rPr lang="fr-FR" sz="1600" dirty="0" smtClean="0"/>
              <a:t>Abraham, </a:t>
            </a:r>
            <a:r>
              <a:rPr lang="fr-FR" sz="1600" dirty="0" err="1" smtClean="0"/>
              <a:t>Gavoille</a:t>
            </a:r>
            <a:r>
              <a:rPr lang="fr-FR" sz="1600" dirty="0" smtClean="0"/>
              <a:t>, </a:t>
            </a:r>
            <a:r>
              <a:rPr lang="fr-FR" sz="1600" dirty="0" err="1" smtClean="0"/>
              <a:t>Malkhi</a:t>
            </a:r>
            <a:r>
              <a:rPr lang="fr-FR" sz="1600" dirty="0" smtClean="0"/>
              <a:t> 2006</a:t>
            </a:r>
            <a:r>
              <a:rPr lang="fr-FR" sz="2000" dirty="0"/>
              <a:t>]</a:t>
            </a:r>
            <a:endParaRPr lang="fr-FR" sz="2000" dirty="0" smtClean="0"/>
          </a:p>
          <a:p>
            <a:r>
              <a:rPr lang="fr-FR" sz="2400" dirty="0" smtClean="0">
                <a:cs typeface="Arial"/>
              </a:rPr>
              <a:t>Distance/</a:t>
            </a:r>
            <a:r>
              <a:rPr lang="fr-FR" sz="2400" dirty="0" err="1" smtClean="0">
                <a:cs typeface="Arial"/>
              </a:rPr>
              <a:t>path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>
                <a:cs typeface="Arial"/>
              </a:rPr>
              <a:t>vector</a:t>
            </a:r>
            <a:r>
              <a:rPr lang="fr-FR" sz="2400" dirty="0">
                <a:cs typeface="Arial"/>
              </a:rPr>
              <a:t> has </a:t>
            </a:r>
            <a:r>
              <a:rPr lang="fr-FR" sz="2400" dirty="0" err="1" smtClean="0">
                <a:cs typeface="Arial"/>
              </a:rPr>
              <a:t>conv</a:t>
            </a:r>
            <a:r>
              <a:rPr lang="fr-FR" sz="2400" dirty="0" smtClean="0">
                <a:cs typeface="Arial"/>
              </a:rPr>
              <a:t>. </a:t>
            </a:r>
            <a:r>
              <a:rPr lang="fr-FR" sz="2400" dirty="0">
                <a:cs typeface="Arial"/>
              </a:rPr>
              <a:t>time D </a:t>
            </a:r>
            <a:r>
              <a:rPr lang="fr-FR" sz="2400" dirty="0" smtClean="0">
                <a:cs typeface="Arial"/>
              </a:rPr>
              <a:t>and </a:t>
            </a:r>
            <a:r>
              <a:rPr lang="el-GR" sz="2400" dirty="0" smtClean="0">
                <a:solidFill>
                  <a:srgbClr val="0070C0"/>
                </a:solidFill>
                <a:cs typeface="Arial"/>
              </a:rPr>
              <a:t>Ω</a:t>
            </a:r>
            <a:r>
              <a:rPr lang="fr-FR" sz="2400" dirty="0" smtClean="0">
                <a:solidFill>
                  <a:srgbClr val="0070C0"/>
                </a:solidFill>
                <a:cs typeface="Arial"/>
              </a:rPr>
              <a:t>(mn) messages</a:t>
            </a:r>
            <a:endParaRPr lang="fr-FR" sz="2400" dirty="0">
              <a:cs typeface="Arial"/>
            </a:endParaRPr>
          </a:p>
          <a:p>
            <a:r>
              <a:rPr lang="fr-FR" sz="2400" dirty="0" smtClean="0">
                <a:cs typeface="Arial"/>
              </a:rPr>
              <a:t>Compact </a:t>
            </a:r>
            <a:r>
              <a:rPr lang="fr-FR" sz="2400" dirty="0" err="1">
                <a:cs typeface="Arial"/>
              </a:rPr>
              <a:t>routing</a:t>
            </a:r>
            <a:r>
              <a:rPr lang="fr-FR" sz="2400" dirty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schemes</a:t>
            </a:r>
            <a:r>
              <a:rPr lang="fr-FR" sz="2400" dirty="0" smtClean="0">
                <a:cs typeface="Arial"/>
              </a:rPr>
              <a:t>: </a:t>
            </a:r>
            <a:r>
              <a:rPr lang="fr-FR" sz="2400" dirty="0" err="1" smtClean="0">
                <a:solidFill>
                  <a:srgbClr val="FF0000"/>
                </a:solidFill>
                <a:cs typeface="Arial"/>
              </a:rPr>
              <a:t>centralized</a:t>
            </a:r>
            <a:r>
              <a:rPr lang="fr-FR" sz="2400" dirty="0" smtClean="0">
                <a:cs typeface="Arial"/>
              </a:rPr>
              <a:t> or </a:t>
            </a:r>
            <a:r>
              <a:rPr lang="fr-FR" sz="2400" dirty="0" err="1" smtClean="0">
                <a:solidFill>
                  <a:srgbClr val="FF0000"/>
                </a:solidFill>
                <a:cs typeface="Arial"/>
              </a:rPr>
              <a:t>synchronous</a:t>
            </a:r>
            <a:r>
              <a:rPr lang="fr-FR" sz="2400" dirty="0" smtClean="0">
                <a:cs typeface="Arial"/>
              </a:rPr>
              <a:t> !!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1503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1653</Words>
  <Application>Microsoft Office PowerPoint</Application>
  <PresentationFormat>Affichage à l'écran (4:3)</PresentationFormat>
  <Paragraphs>326</Paragraphs>
  <Slides>32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Compact Routing Theory and Practice</vt:lpstr>
      <vt:lpstr>Présentation PowerPoint</vt:lpstr>
      <vt:lpstr>Motivation</vt:lpstr>
      <vt:lpstr>Not in this talk</vt:lpstr>
      <vt:lpstr>How can we PROVIDE A LIGHTER ROUTING SCHEME WITH SOME GARANTEE ?</vt:lpstr>
      <vt:lpstr>Présentation PowerPoint</vt:lpstr>
      <vt:lpstr>Our model</vt:lpstr>
      <vt:lpstr>Routing &amp; Performance</vt:lpstr>
      <vt:lpstr>What can be achieved ?</vt:lpstr>
      <vt:lpstr>What can be achieved ?</vt:lpstr>
      <vt:lpstr>Our goal:  How to build tables from scratch ?</vt:lpstr>
      <vt:lpstr>A first distributed compact routing scheme DCR (DISC’2013)</vt:lpstr>
      <vt:lpstr>Our results for « realistic graphs » in a synchronous scenario</vt:lpstr>
      <vt:lpstr>Our results for « realistic graphs » in a synchronous scenario</vt:lpstr>
      <vt:lpstr>Real-life and scale-free graphs</vt:lpstr>
      <vt:lpstr>CAN WE DESIGN A MORE EFFICIENT ROUTING SCHEME FOR REAL-LIFE NETWORK ?</vt:lpstr>
      <vt:lpstr>Scale-free specialized compact routing schemes </vt:lpstr>
      <vt:lpstr>HDLBR  specialized to power law networks</vt:lpstr>
      <vt:lpstr>Our proposition: Cluster specialized to power law networks and minimizing memory.</vt:lpstr>
      <vt:lpstr>EXPERIMENTS</vt:lpstr>
      <vt:lpstr>Communication cost</vt:lpstr>
      <vt:lpstr>Average Stretch</vt:lpstr>
      <vt:lpstr>Memory (average #entries per node)</vt:lpstr>
      <vt:lpstr>WHY CLUSTER IS SO EFFICIENT ?</vt:lpstr>
      <vt:lpstr>A random power law model RPLG</vt:lpstr>
      <vt:lpstr>Examples of RPLG(n,t) graphs</vt:lpstr>
      <vt:lpstr>Our contribution</vt:lpstr>
      <vt:lpstr>Examples</vt:lpstr>
      <vt:lpstr>Key points (Memory) for RPLG</vt:lpstr>
      <vt:lpstr>Stretch for RPLG</vt:lpstr>
      <vt:lpstr>Example for t=3</vt:lpstr>
      <vt:lpstr>Pour en savoir plus (parution en 2022)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Routage en pratique</dc:title>
  <dc:creator>Nicolas Hanusse</dc:creator>
  <cp:lastModifiedBy>Nicolas Hanusse</cp:lastModifiedBy>
  <cp:revision>73</cp:revision>
  <dcterms:created xsi:type="dcterms:W3CDTF">2014-10-20T08:39:58Z</dcterms:created>
  <dcterms:modified xsi:type="dcterms:W3CDTF">2015-03-27T10:19:06Z</dcterms:modified>
</cp:coreProperties>
</file>